
<file path=[Content_Types].xml><?xml version="1.0" encoding="utf-8"?>
<Types xmlns="http://schemas.openxmlformats.org/package/2006/content-types">
  <Default Extension="jpeg" ContentType="image/jpeg"/>
  <Default Extension="mov" ContentType="video/quicktime"/>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handoutMasterIdLst>
    <p:handoutMasterId r:id="rId16"/>
  </p:handoutMasterIdLst>
  <p:sldIdLst>
    <p:sldId id="256" r:id="rId2"/>
    <p:sldId id="291" r:id="rId3"/>
    <p:sldId id="285" r:id="rId4"/>
    <p:sldId id="286" r:id="rId5"/>
    <p:sldId id="280" r:id="rId6"/>
    <p:sldId id="293" r:id="rId7"/>
    <p:sldId id="257" r:id="rId8"/>
    <p:sldId id="290" r:id="rId9"/>
    <p:sldId id="292" r:id="rId10"/>
    <p:sldId id="276" r:id="rId11"/>
    <p:sldId id="288" r:id="rId12"/>
    <p:sldId id="284" r:id="rId13"/>
    <p:sldId id="287" r:id="rId14"/>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欢迎" id="{E75E278A-FF0E-49A4-B170-79828D63BBAD}">
          <p14:sldIdLst>
            <p14:sldId id="256"/>
          </p14:sldIdLst>
        </p14:section>
        <p14:section name="Main" id="{B9B51309-D148-4332-87C2-07BE32FBCA3B}">
          <p14:sldIdLst>
            <p14:sldId id="291"/>
            <p14:sldId id="285"/>
            <p14:sldId id="286"/>
            <p14:sldId id="280"/>
            <p14:sldId id="293"/>
            <p14:sldId id="257"/>
            <p14:sldId id="290"/>
            <p14:sldId id="292"/>
            <p14:sldId id="276"/>
            <p14:sldId id="288"/>
            <p14:sldId id="284"/>
          </p14:sldIdLst>
        </p14:section>
        <p14:section name="Reference" id="{2CC34DB2-6590-42C0-AD4B-A04C6060184E}">
          <p14:sldIdLst>
            <p14:sldId id="28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作者"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C75F36-1138-427C-A4AE-38E1ED5EF46E}" v="27" dt="2023-10-15T23:54:37.963"/>
    <p1510:client id="{0E99C505-7C9B-49E2-9F90-E648A38C902A}" v="1632" dt="2023-10-15T23:08:36.701"/>
    <p1510:client id="{1394B4DA-8DE6-4922-9897-0234F8AF7031}" v="287" dt="2023-10-15T23:22:22.531"/>
    <p1510:client id="{16AF409E-3ED2-4199-AAA3-179AD58C39A4}" v="333" dt="2023-10-16T00:37:50.223"/>
    <p1510:client id="{1B5A7B7D-4816-4681-91C1-424427D766F4}" v="13" dt="2023-10-17T01:26:02.402"/>
    <p1510:client id="{3F55CA06-1653-434C-BFD9-E498E3506FC6}" v="2" dt="2023-10-12T18:54:06.554"/>
    <p1510:client id="{4807526D-8964-4FB4-9F60-95B6F196CF42}" v="74" dt="2023-10-17T01:54:00.369"/>
    <p1510:client id="{4989A37D-1B9E-42E9-BD4B-D19C6CB0B416}" v="250" dt="2023-10-17T15:27:50.860"/>
    <p1510:client id="{4DBA2E57-8361-4695-BE82-F2F1612EB243}" v="5" dt="2023-10-14T19:38:54.125"/>
    <p1510:client id="{5020DC1B-9345-42B2-969F-1E42F1CB5918}" v="104" dt="2023-10-16T00:29:34.440"/>
    <p1510:client id="{5A179FAF-08C0-474A-8AE4-3B63D89C85E1}" v="93" dt="2023-10-14T20:46:21.713"/>
    <p1510:client id="{6CCC3F46-EB72-49AA-AFAD-67C4A173350B}" v="704" dt="2023-10-16T23:41:41.449"/>
    <p1510:client id="{8223D831-D12E-43E0-B247-9CBF14575F4B}" v="50" dt="2023-10-14T15:56:02.536"/>
    <p1510:client id="{9620D6F3-7CB8-44C5-B408-63844EF45D8F}" v="2" dt="2023-10-15T23:23:53.796"/>
    <p1510:client id="{9C8D6AC4-7BB8-40DF-8C98-2F2A7DC74D54}" v="65" dt="2023-10-17T00:04:23.092"/>
    <p1510:client id="{9F1B3AA2-DD8E-4D05-9227-FE418FD9982B}" v="252" dt="2023-10-15T10:05:52.783"/>
    <p1510:client id="{AD5CE890-C27A-49B3-AE84-5EFEFF903EFE}" v="1125" dt="2023-10-16T01:43:35.822"/>
    <p1510:client id="{B2CE2420-5E30-4BF6-A47C-989087B6F5E9}" v="35" dt="2023-10-16T00:01:03.152"/>
    <p1510:client id="{BE4CA742-77D6-44FF-8016-48E5D353424C}" v="123" dt="2023-10-14T16:11:56.777"/>
    <p1510:client id="{BE7304A8-D5FC-41F6-83E9-B68114AEAA4A}" v="16" dt="2023-10-14T18:50:28.691"/>
    <p1510:client id="{C6DCB301-9314-4A73-B6EA-953AE005B9CE}" v="11" dt="2023-10-14T16:14:27.935"/>
    <p1510:client id="{CF0B03F1-0995-468A-9065-63A40F04865C}" v="607" dt="2023-10-14T20:32:31.193"/>
    <p1510:client id="{D39FB151-9966-41C4-8348-24FB9B8A05B5}" v="51" dt="2023-10-14T19:01:18.004"/>
    <p1510:client id="{D81C2537-D106-4FB8-8E16-15A4755E3A12}" v="151" dt="2023-10-15T01:54:22.069"/>
    <p1510:client id="{E82F1BA2-D5E7-4937-8A44-4C826930F879}" v="5" dt="2023-10-14T20:05:57.510"/>
    <p1510:client id="{FDF52C4A-C461-4C64-932B-A27FA0E5801D}" v="1" dt="2023-10-17T18:46:28.4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AA071E02-3F1A-4B0B-8EE9-4F1B741D9601}" type="datetime1">
              <a:rPr lang="zh-CN" altLang="en-US" smtClean="0">
                <a:latin typeface="Microsoft YaHei UI" panose="020B0503020204020204" pitchFamily="34" charset="-122"/>
                <a:ea typeface="Microsoft YaHei UI" panose="020B0503020204020204" pitchFamily="34" charset="-122"/>
              </a:rPr>
              <a:t>2023/10/17</a:t>
            </a:fld>
            <a:endParaRPr lang="zh-CN" altLang="en-US">
              <a:latin typeface="Microsoft YaHei UI" panose="020B0503020204020204" pitchFamily="34" charset="-122"/>
              <a:ea typeface="Microsoft YaHei UI"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679768-A2FC-4D08-91F6-8DCE6C566B36}" type="slidenum">
              <a:rPr lang="en-US" altLang="zh-CN"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83025516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4.png>
</file>

<file path=ppt/media/image5.jpeg>
</file>

<file path=ppt/media/image6.png>
</file>

<file path=ppt/media/image7.png>
</file>

<file path=ppt/media/image8.png>
</file>

<file path=ppt/media/image9.png>
</file>

<file path=ppt/media/media1.mov>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81DCBD32-5E35-4514-9815-F3DDD3668777}" type="datetime1">
              <a:rPr lang="zh-CN" altLang="en-US" smtClean="0"/>
              <a:t>2023/10/17</a:t>
            </a:fld>
            <a:endParaRPr 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t>单击此处编辑母版文本样式</a:t>
            </a:r>
          </a:p>
          <a:p>
            <a:pPr lvl="1" rtl="0"/>
            <a:r>
              <a:rPr lang="zh-cn"/>
              <a:t>第二级</a:t>
            </a:r>
          </a:p>
          <a:p>
            <a:pPr lvl="2" rtl="0"/>
            <a:r>
              <a:rPr lang="zh-cn"/>
              <a:t>第三级</a:t>
            </a:r>
          </a:p>
          <a:p>
            <a:pPr lvl="3" rtl="0"/>
            <a:r>
              <a:rPr lang="zh-cn"/>
              <a:t>第四级</a:t>
            </a:r>
          </a:p>
          <a:p>
            <a:pPr lvl="4" rtl="0"/>
            <a:r>
              <a:rPr lang="zh-cn"/>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DF61EA0F-A667-4B49-8422-0062BC55E249}" type="slidenum">
              <a:rPr lang="en-US" smtClean="0"/>
              <a:pPr/>
              <a:t>‹#›</a:t>
            </a:fld>
            <a:endParaRPr lang="en-US"/>
          </a:p>
        </p:txBody>
      </p:sp>
    </p:spTree>
    <p:extLst>
      <p:ext uri="{BB962C8B-B14F-4D97-AF65-F5344CB8AC3E}">
        <p14:creationId xmlns:p14="http://schemas.microsoft.com/office/powerpoint/2010/main" val="338191029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10"/>
          </p:nvPr>
        </p:nvSpPr>
        <p:spPr/>
        <p:txBody>
          <a:bodyPr rtlCol="0"/>
          <a:lstStyle/>
          <a:p>
            <a:pPr rtl="0"/>
            <a:fld id="{DF61EA0F-A667-4B49-8422-0062BC55E249}" type="slidenum">
              <a:rPr lang="en-US" altLang="zh-CN" smtClean="0">
                <a:latin typeface="Microsoft YaHei UI" panose="020B0503020204020204" pitchFamily="34" charset="-122"/>
                <a:ea typeface="Microsoft YaHei UI" panose="020B0503020204020204" pitchFamily="34" charset="-122"/>
              </a:rPr>
              <a:t>1</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11769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5"/>
          </p:nvPr>
        </p:nvSpPr>
        <p:spPr/>
        <p:txBody>
          <a:bodyPr/>
          <a:lstStyle/>
          <a:p>
            <a:pPr rtl="0"/>
            <a:fld id="{DF61EA0F-A667-4B49-8422-0062BC55E249}" type="slidenum">
              <a:rPr lang="en-US" altLang="zh-CN" smtClean="0">
                <a:latin typeface="Microsoft YaHei UI" panose="020B0503020204020204" pitchFamily="34" charset="-122"/>
                <a:ea typeface="Microsoft YaHei UI" panose="020B0503020204020204" pitchFamily="34" charset="-122"/>
              </a:rPr>
              <a:t>2</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263632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5"/>
          </p:nvPr>
        </p:nvSpPr>
        <p:spPr/>
        <p:txBody>
          <a:bodyPr/>
          <a:lstStyle/>
          <a:p>
            <a:pPr rtl="0"/>
            <a:fld id="{DF61EA0F-A667-4B49-8422-0062BC55E249}" type="slidenum">
              <a:rPr lang="en-US" altLang="zh-CN" smtClean="0">
                <a:latin typeface="Microsoft YaHei UI" panose="020B0503020204020204" pitchFamily="34" charset="-122"/>
                <a:ea typeface="Microsoft YaHei UI" panose="020B0503020204020204" pitchFamily="34" charset="-122"/>
              </a:rPr>
              <a:t>3</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6001888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5"/>
          </p:nvPr>
        </p:nvSpPr>
        <p:spPr/>
        <p:txBody>
          <a:bodyPr/>
          <a:lstStyle/>
          <a:p>
            <a:pPr rtl="0"/>
            <a:fld id="{DF61EA0F-A667-4B49-8422-0062BC55E249}" type="slidenum">
              <a:rPr lang="en-US" altLang="zh-CN" smtClean="0">
                <a:latin typeface="Microsoft YaHei UI" panose="020B0503020204020204" pitchFamily="34" charset="-122"/>
                <a:ea typeface="Microsoft YaHei UI" panose="020B0503020204020204" pitchFamily="34" charset="-122"/>
              </a:rPr>
              <a:t>5</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0086770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latin typeface="Microsoft YaHei UI" panose="020B0503020204020204" pitchFamily="34" charset="-122"/>
              <a:ea typeface="Microsoft YaHei UI" panose="020B0503020204020204" pitchFamily="34" charset="-122"/>
            </a:endParaRPr>
          </a:p>
        </p:txBody>
      </p:sp>
      <p:sp>
        <p:nvSpPr>
          <p:cNvPr id="4" name="幻灯片编号占位符 3"/>
          <p:cNvSpPr>
            <a:spLocks noGrp="1"/>
          </p:cNvSpPr>
          <p:nvPr>
            <p:ph type="sldNum" sz="quarter" idx="5"/>
          </p:nvPr>
        </p:nvSpPr>
        <p:spPr/>
        <p:txBody>
          <a:bodyPr rtlCol="0"/>
          <a:lstStyle/>
          <a:p>
            <a:pPr rtl="0"/>
            <a:fld id="{DF61EA0F-A667-4B49-8422-0062BC55E249}" type="slidenum">
              <a:rPr lang="en-US" altLang="zh-CN" smtClean="0">
                <a:latin typeface="Microsoft YaHei UI" panose="020B0503020204020204" pitchFamily="34" charset="-122"/>
                <a:ea typeface="Microsoft YaHei UI" panose="020B0503020204020204" pitchFamily="34" charset="-122"/>
              </a:rPr>
              <a:t>7</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034230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5"/>
          </p:nvPr>
        </p:nvSpPr>
        <p:spPr/>
        <p:txBody>
          <a:bodyPr/>
          <a:lstStyle/>
          <a:p>
            <a:pPr rtl="0"/>
            <a:fld id="{DF61EA0F-A667-4B49-8422-0062BC55E249}" type="slidenum">
              <a:rPr lang="en-US" altLang="zh-CN" smtClean="0">
                <a:latin typeface="Microsoft YaHei UI" panose="020B0503020204020204" pitchFamily="34" charset="-122"/>
                <a:ea typeface="Microsoft YaHei UI" panose="020B0503020204020204" pitchFamily="34" charset="-122"/>
              </a:rPr>
              <a:t>8</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2910525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5"/>
          </p:nvPr>
        </p:nvSpPr>
        <p:spPr/>
        <p:txBody>
          <a:bodyPr/>
          <a:lstStyle/>
          <a:p>
            <a:pPr rtl="0"/>
            <a:fld id="{DF61EA0F-A667-4B49-8422-0062BC55E249}" type="slidenum">
              <a:rPr lang="en-US" altLang="zh-CN" smtClean="0">
                <a:latin typeface="Microsoft YaHei UI" panose="020B0503020204020204" pitchFamily="34" charset="-122"/>
                <a:ea typeface="Microsoft YaHei UI" panose="020B0503020204020204" pitchFamily="34" charset="-122"/>
              </a:rPr>
              <a:t>9</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26448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5"/>
          </p:nvPr>
        </p:nvSpPr>
        <p:spPr/>
        <p:txBody>
          <a:bodyPr/>
          <a:lstStyle/>
          <a:p>
            <a:pPr rtl="0"/>
            <a:fld id="{DF61EA0F-A667-4B49-8422-0062BC55E249}" type="slidenum">
              <a:rPr lang="en-US" altLang="zh-CN" smtClean="0">
                <a:latin typeface="Microsoft YaHei UI" panose="020B0503020204020204" pitchFamily="34" charset="-122"/>
                <a:ea typeface="Microsoft YaHei UI" panose="020B0503020204020204" pitchFamily="34" charset="-122"/>
              </a:rPr>
              <a:t>10</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3659598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latin typeface="Microsoft YaHei UI" panose="020B0503020204020204" pitchFamily="34" charset="-122"/>
              <a:ea typeface="Microsoft YaHei UI" panose="020B0503020204020204" pitchFamily="34" charset="-122"/>
            </a:endParaRPr>
          </a:p>
        </p:txBody>
      </p:sp>
      <p:sp>
        <p:nvSpPr>
          <p:cNvPr id="4" name="灯片编号占位符 3"/>
          <p:cNvSpPr>
            <a:spLocks noGrp="1"/>
          </p:cNvSpPr>
          <p:nvPr>
            <p:ph type="sldNum" sz="quarter" idx="5"/>
          </p:nvPr>
        </p:nvSpPr>
        <p:spPr/>
        <p:txBody>
          <a:bodyPr/>
          <a:lstStyle/>
          <a:p>
            <a:pPr rtl="0"/>
            <a:fld id="{DF61EA0F-A667-4B49-8422-0062BC55E249}" type="slidenum">
              <a:rPr lang="en-US" altLang="zh-CN" smtClean="0">
                <a:latin typeface="Microsoft YaHei UI" panose="020B0503020204020204" pitchFamily="34" charset="-122"/>
                <a:ea typeface="Microsoft YaHei UI" panose="020B0503020204020204" pitchFamily="34" charset="-122"/>
              </a:rPr>
              <a:t>12</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7801076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长方形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2" name="标题 1"/>
          <p:cNvSpPr>
            <a:spLocks noGrp="1"/>
          </p:cNvSpPr>
          <p:nvPr>
            <p:ph type="title"/>
          </p:nvPr>
        </p:nvSpPr>
        <p:spPr/>
        <p:txBody>
          <a:bodyPr rtlCol="0"/>
          <a:lstStyle>
            <a:lvl1pPr>
              <a:defRPr>
                <a:latin typeface="Microsoft YaHei UI Light" panose="020B0502040204020203" pitchFamily="34" charset="-122"/>
                <a:ea typeface="Microsoft YaHei UI Light" panose="020B0502040204020203" pitchFamily="34" charset="-122"/>
              </a:defRPr>
            </a:lvl1pPr>
          </a:lstStyle>
          <a:p>
            <a:pPr rtl="0"/>
            <a:r>
              <a:rPr lang="zh-CN" altLang="en-US" noProof="0"/>
              <a:t>单击此处编辑母版标题样式</a:t>
            </a:r>
          </a:p>
        </p:txBody>
      </p:sp>
    </p:spTree>
    <p:extLst>
      <p:ext uri="{BB962C8B-B14F-4D97-AF65-F5344CB8AC3E}">
        <p14:creationId xmlns:p14="http://schemas.microsoft.com/office/powerpoint/2010/main" val="17185494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9" name="长方形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zh-CN" altLang="en-US" sz="1800" noProof="0">
              <a:latin typeface="Microsoft YaHei UI" panose="020B0503020204020204" pitchFamily="34" charset="-122"/>
              <a:ea typeface="Microsoft YaHei UI" panose="020B0503020204020204" pitchFamily="34" charset="-122"/>
            </a:endParaRPr>
          </a:p>
        </p:txBody>
      </p:sp>
      <p:cxnSp>
        <p:nvCxnSpPr>
          <p:cNvPr id="12" name="直接连接符​​(S)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标题 3"/>
          <p:cNvSpPr>
            <a:spLocks noGrp="1"/>
          </p:cNvSpPr>
          <p:nvPr>
            <p:ph type="title"/>
          </p:nvPr>
        </p:nvSpPr>
        <p:spPr>
          <a:xfrm>
            <a:off x="521207" y="448056"/>
            <a:ext cx="6877119" cy="640080"/>
          </a:xfrm>
        </p:spPr>
        <p:txBody>
          <a:bodyPr rtlCol="0" anchor="b" anchorCtr="0">
            <a:normAutofit/>
          </a:bodyPr>
          <a:lstStyle>
            <a:lvl1pPr>
              <a:defRPr sz="2800">
                <a:solidFill>
                  <a:schemeClr val="bg2">
                    <a:lumMod val="25000"/>
                  </a:schemeClr>
                </a:solidFill>
                <a:latin typeface="Microsoft YaHei UI Light" panose="020B0502040204020203" pitchFamily="34" charset="-122"/>
                <a:ea typeface="Microsoft YaHei UI Light" panose="020B0502040204020203" pitchFamily="34" charset="-122"/>
              </a:defRPr>
            </a:lvl1pPr>
          </a:lstStyle>
          <a:p>
            <a:pPr rtl="0"/>
            <a:r>
              <a:rPr lang="zh-CN" altLang="en-US" noProof="0"/>
              <a:t>单击此处编辑母版标题样式</a:t>
            </a:r>
          </a:p>
        </p:txBody>
      </p:sp>
      <p:sp>
        <p:nvSpPr>
          <p:cNvPr id="3" name="内容占位符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defRPr lang="en-US" sz="1200" smtClean="0">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defRPr lang="en-US" sz="1200">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marL="0" lvl="0" indent="0" rtl="0">
              <a:lnSpc>
                <a:spcPct val="150000"/>
              </a:lnSpc>
              <a:spcBef>
                <a:spcPts val="1000"/>
              </a:spcBef>
              <a:spcAft>
                <a:spcPts val="1200"/>
              </a:spcAft>
              <a:buNone/>
            </a:pPr>
            <a:r>
              <a:rPr lang="zh-CN" altLang="en-US" noProof="0"/>
              <a:t>单击此处编辑母版文本样式</a:t>
            </a:r>
          </a:p>
          <a:p>
            <a:pPr marL="0" lvl="1" indent="0" rtl="0">
              <a:lnSpc>
                <a:spcPct val="150000"/>
              </a:lnSpc>
              <a:spcBef>
                <a:spcPts val="1000"/>
              </a:spcBef>
              <a:spcAft>
                <a:spcPts val="1200"/>
              </a:spcAft>
              <a:buNone/>
            </a:pPr>
            <a:r>
              <a:rPr lang="zh-CN" altLang="en-US" noProof="0"/>
              <a:t>二级</a:t>
            </a:r>
          </a:p>
          <a:p>
            <a:pPr marL="0" lvl="2" indent="0" rtl="0">
              <a:lnSpc>
                <a:spcPct val="150000"/>
              </a:lnSpc>
              <a:spcBef>
                <a:spcPts val="1000"/>
              </a:spcBef>
              <a:spcAft>
                <a:spcPts val="1200"/>
              </a:spcAft>
              <a:buNone/>
            </a:pPr>
            <a:r>
              <a:rPr lang="zh-CN" altLang="en-US" noProof="0"/>
              <a:t>三级</a:t>
            </a:r>
          </a:p>
          <a:p>
            <a:pPr marL="0" lvl="3" indent="0" rtl="0">
              <a:lnSpc>
                <a:spcPct val="150000"/>
              </a:lnSpc>
              <a:spcBef>
                <a:spcPts val="1000"/>
              </a:spcBef>
              <a:spcAft>
                <a:spcPts val="1200"/>
              </a:spcAft>
              <a:buNone/>
            </a:pPr>
            <a:r>
              <a:rPr lang="zh-CN" altLang="en-US" noProof="0"/>
              <a:t>四级</a:t>
            </a:r>
          </a:p>
          <a:p>
            <a:pPr marL="0" lvl="4" indent="0" rtl="0">
              <a:lnSpc>
                <a:spcPct val="150000"/>
              </a:lnSpc>
              <a:spcBef>
                <a:spcPts val="1000"/>
              </a:spcBef>
              <a:spcAft>
                <a:spcPts val="1200"/>
              </a:spcAft>
              <a:buNone/>
            </a:pPr>
            <a:r>
              <a:rPr lang="zh-CN" altLang="en-US" noProof="0"/>
              <a:t>五级</a:t>
            </a:r>
          </a:p>
        </p:txBody>
      </p:sp>
      <p:sp>
        <p:nvSpPr>
          <p:cNvPr id="6" name="日期占位符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FC0AFDC1-AB40-4941-83E0-44D5ED544864}" type="datetime1">
              <a:rPr lang="zh-CN" altLang="en-US" noProof="0" smtClean="0"/>
              <a:t>2023/10/17</a:t>
            </a:fld>
            <a:endParaRPr lang="zh-CN" altLang="en-US" noProof="0"/>
          </a:p>
        </p:txBody>
      </p:sp>
      <p:sp>
        <p:nvSpPr>
          <p:cNvPr id="7" name="页脚占位符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endParaRPr lang="zh-CN" altLang="en-US" noProof="0"/>
          </a:p>
        </p:txBody>
      </p:sp>
      <p:sp>
        <p:nvSpPr>
          <p:cNvPr id="8" name="灯片编号占位符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9860EDB8-5305-433F-BE41-D7A86D811DB3}" type="slidenum">
              <a:rPr lang="en-US" altLang="zh-CN" noProof="0" smtClean="0"/>
              <a:pPr/>
              <a:t>‹#›</a:t>
            </a:fld>
            <a:endParaRPr lang="zh-CN" altLang="en-US" noProof="0"/>
          </a:p>
        </p:txBody>
      </p:sp>
    </p:spTree>
    <p:extLst>
      <p:ext uri="{BB962C8B-B14F-4D97-AF65-F5344CB8AC3E}">
        <p14:creationId xmlns:p14="http://schemas.microsoft.com/office/powerpoint/2010/main" val="2185836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9" name="长方形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10" name="长方形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2" name="标题 1"/>
          <p:cNvSpPr>
            <a:spLocks noGrp="1"/>
          </p:cNvSpPr>
          <p:nvPr>
            <p:ph type="title"/>
          </p:nvPr>
        </p:nvSpPr>
        <p:spPr>
          <a:xfrm>
            <a:off x="521208" y="1536192"/>
            <a:ext cx="6876288" cy="640080"/>
          </a:xfrm>
        </p:spPr>
        <p:txBody>
          <a:bodyPr rtlCol="0">
            <a:normAutofit/>
          </a:bodyPr>
          <a:lstStyle>
            <a:lvl1pPr>
              <a:defRPr sz="3600">
                <a:solidFill>
                  <a:schemeClr val="bg1"/>
                </a:solidFill>
                <a:latin typeface="Microsoft YaHei UI Light" panose="020B0502040204020203" pitchFamily="34" charset="-122"/>
                <a:ea typeface="Microsoft YaHei UI Light" panose="020B0502040204020203" pitchFamily="34" charset="-122"/>
              </a:defRPr>
            </a:lvl1pPr>
          </a:lstStyle>
          <a:p>
            <a:pPr rtl="0"/>
            <a:r>
              <a:rPr lang="zh-CN" altLang="en-US" noProof="0"/>
              <a:t>单击此处编辑母版标题样式</a:t>
            </a:r>
          </a:p>
        </p:txBody>
      </p:sp>
      <p:sp>
        <p:nvSpPr>
          <p:cNvPr id="7" name="内容占位符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defRPr lang="en-US" sz="1200" dirty="0" smtClean="0">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defRPr lang="en-US" sz="1200" dirty="0" smtClean="0">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defRPr lang="en-US" sz="1200" dirty="0" smtClean="0">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defRPr lang="en-US" sz="1200" dirty="0">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marL="0" lvl="0" indent="0" rtl="0">
              <a:lnSpc>
                <a:spcPct val="150000"/>
              </a:lnSpc>
              <a:spcBef>
                <a:spcPts val="1000"/>
              </a:spcBef>
              <a:spcAft>
                <a:spcPts val="1200"/>
              </a:spcAft>
              <a:buNone/>
            </a:pPr>
            <a:r>
              <a:rPr lang="zh-CN" altLang="en-US" noProof="0"/>
              <a:t>单击此处编辑母版文本样式</a:t>
            </a:r>
          </a:p>
          <a:p>
            <a:pPr marL="0" lvl="1" indent="0" rtl="0">
              <a:lnSpc>
                <a:spcPct val="150000"/>
              </a:lnSpc>
              <a:spcBef>
                <a:spcPts val="1000"/>
              </a:spcBef>
              <a:spcAft>
                <a:spcPts val="1200"/>
              </a:spcAft>
              <a:buNone/>
            </a:pPr>
            <a:r>
              <a:rPr lang="zh-CN" altLang="en-US" noProof="0"/>
              <a:t>二级</a:t>
            </a:r>
          </a:p>
          <a:p>
            <a:pPr marL="0" lvl="2" indent="0" rtl="0">
              <a:lnSpc>
                <a:spcPct val="150000"/>
              </a:lnSpc>
              <a:spcBef>
                <a:spcPts val="1000"/>
              </a:spcBef>
              <a:spcAft>
                <a:spcPts val="1200"/>
              </a:spcAft>
              <a:buNone/>
            </a:pPr>
            <a:r>
              <a:rPr lang="zh-CN" altLang="en-US" noProof="0"/>
              <a:t>三级</a:t>
            </a:r>
          </a:p>
          <a:p>
            <a:pPr marL="0" lvl="3" indent="0" rtl="0">
              <a:lnSpc>
                <a:spcPct val="150000"/>
              </a:lnSpc>
              <a:spcBef>
                <a:spcPts val="1000"/>
              </a:spcBef>
              <a:spcAft>
                <a:spcPts val="1200"/>
              </a:spcAft>
              <a:buNone/>
            </a:pPr>
            <a:r>
              <a:rPr lang="zh-CN" altLang="en-US" noProof="0"/>
              <a:t>四级</a:t>
            </a:r>
          </a:p>
          <a:p>
            <a:pPr marL="0" lvl="4" indent="0" rtl="0">
              <a:lnSpc>
                <a:spcPct val="150000"/>
              </a:lnSpc>
              <a:spcBef>
                <a:spcPts val="1000"/>
              </a:spcBef>
              <a:spcAft>
                <a:spcPts val="1200"/>
              </a:spcAft>
              <a:buNone/>
            </a:pPr>
            <a:r>
              <a:rPr lang="zh-CN" altLang="en-US" noProof="0"/>
              <a:t>五级</a:t>
            </a:r>
          </a:p>
        </p:txBody>
      </p:sp>
    </p:spTree>
    <p:extLst>
      <p:ext uri="{BB962C8B-B14F-4D97-AF65-F5344CB8AC3E}">
        <p14:creationId xmlns:p14="http://schemas.microsoft.com/office/powerpoint/2010/main" val="133565553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长方形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rtl="0"/>
            <a:endParaRPr lang="zh-CN" altLang="en-US" sz="1800" noProof="0">
              <a:latin typeface="Microsoft YaHei UI" panose="020B0503020204020204" pitchFamily="34" charset="-122"/>
              <a:ea typeface="Microsoft YaHei UI" panose="020B0503020204020204" pitchFamily="34" charset="-122"/>
            </a:endParaRPr>
          </a:p>
        </p:txBody>
      </p:sp>
      <p:sp>
        <p:nvSpPr>
          <p:cNvPr id="2" name="标题占位符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pPr rtl="0"/>
            <a:r>
              <a:rPr lang="zh-CN" altLang="en-US" noProof="0"/>
              <a:t>单击此处编辑母版标题样式</a:t>
            </a:r>
          </a:p>
        </p:txBody>
      </p:sp>
      <p:sp>
        <p:nvSpPr>
          <p:cNvPr id="3" name="文本占位符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rtl="0"/>
            <a:r>
              <a:rPr lang="zh-CN" altLang="en-US" noProof="0"/>
              <a:t>单击此处编辑母版文本样式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日期占位符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1814A537-FBC6-4533-8B31-767E68D33208}" type="datetime1">
              <a:rPr lang="zh-CN" altLang="en-US" noProof="0" smtClean="0"/>
              <a:t>2023/10/17</a:t>
            </a:fld>
            <a:endParaRPr lang="zh-CN" altLang="en-US" noProof="0"/>
          </a:p>
        </p:txBody>
      </p:sp>
      <p:sp>
        <p:nvSpPr>
          <p:cNvPr id="5" name="页脚占位符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endParaRPr lang="zh-CN" altLang="en-US" noProof="0"/>
          </a:p>
        </p:txBody>
      </p:sp>
      <p:sp>
        <p:nvSpPr>
          <p:cNvPr id="6" name="灯片编号占位符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latin typeface="Microsoft YaHei UI" panose="020B0503020204020204" pitchFamily="34" charset="-122"/>
                <a:ea typeface="Microsoft YaHei UI" panose="020B0503020204020204" pitchFamily="34" charset="-122"/>
              </a:defRPr>
            </a:lvl1pPr>
          </a:lstStyle>
          <a:p>
            <a:fld id="{9860EDB8-5305-433F-BE41-D7A86D811DB3}" type="slidenum">
              <a:rPr lang="en-US" altLang="zh-CN" noProof="0" smtClean="0"/>
              <a:pPr/>
              <a:t>‹#›</a:t>
            </a:fld>
            <a:endParaRPr lang="zh-CN" altLang="en-US" noProof="0"/>
          </a:p>
        </p:txBody>
      </p:sp>
      <p:cxnSp>
        <p:nvCxnSpPr>
          <p:cNvPr id="8" name="直接连接符​​(S)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75494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hf sldNum="0" hdr="0" ftr="0" dt="0"/>
  <p:txStyles>
    <p:titleStyle>
      <a:lvl1pPr algn="l" defTabSz="914400" rtl="0" eaLnBrk="1" latinLnBrk="0" hangingPunct="1">
        <a:spcBef>
          <a:spcPct val="0"/>
        </a:spcBef>
        <a:buNone/>
        <a:defRPr sz="2800" kern="1200">
          <a:solidFill>
            <a:schemeClr val="tx1"/>
          </a:solidFill>
          <a:latin typeface="Microsoft YaHei UI Light" panose="020B0502040204020203" pitchFamily="34" charset="-122"/>
          <a:ea typeface="Microsoft YaHei UI Light" panose="020B0502040204020203" pitchFamily="34" charset="-122"/>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hyperlink" Target="https://github.com/mytnguyen26/algo-shadow/tree/dev" TargetMode="External"/><Relationship Id="rId5" Type="http://schemas.openxmlformats.org/officeDocument/2006/relationships/image" Target="../media/image14.png"/><Relationship Id="rId4"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7.png"/><Relationship Id="rId4" Type="http://schemas.openxmlformats.org/officeDocument/2006/relationships/hyperlink" Target="https://www.figma.com/file/pULQC1OwkhB9GCFttLYN7d/Algo-Shadow?type=design&amp;node-id=0%3A1&amp;mode=design&amp;t=yw7KTwIv49wHOBDF-1"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838200" y="1164324"/>
            <a:ext cx="10515600" cy="2387600"/>
          </a:xfrm>
        </p:spPr>
        <p:txBody>
          <a:bodyPr rtlCol="0" anchor="ctr" anchorCtr="0">
            <a:normAutofit/>
          </a:bodyPr>
          <a:lstStyle/>
          <a:p>
            <a:r>
              <a:rPr lang="en-US" altLang="zh-CN" sz="4800">
                <a:solidFill>
                  <a:schemeClr val="bg1"/>
                </a:solidFill>
                <a:latin typeface="Microsoft YaHei UI Light"/>
                <a:ea typeface="Microsoft YaHei UI Light"/>
              </a:rPr>
              <a:t>Algo-Shadow</a:t>
            </a:r>
            <a:br>
              <a:rPr lang="en-US" altLang="zh-CN" sz="4800">
                <a:latin typeface="Microsoft YaHei UI Light"/>
                <a:ea typeface="Microsoft YaHei UI Light"/>
              </a:rPr>
            </a:br>
            <a:r>
              <a:rPr lang="en-US" altLang="zh-CN">
                <a:solidFill>
                  <a:schemeClr val="bg1"/>
                </a:solidFill>
                <a:latin typeface="Microsoft YaHei UI Light"/>
                <a:ea typeface="Microsoft YaHei UI Light"/>
              </a:rPr>
              <a:t>         （</a:t>
            </a:r>
            <a:r>
              <a:rPr lang="en-US">
                <a:solidFill>
                  <a:schemeClr val="bg1"/>
                </a:solidFill>
                <a:latin typeface="Microsoft YaHei UI Light"/>
                <a:ea typeface="Microsoft YaHei UI Light"/>
              </a:rPr>
              <a:t>Algorithm visualizer）</a:t>
            </a:r>
            <a:br>
              <a:rPr lang="en-US">
                <a:solidFill>
                  <a:schemeClr val="bg1"/>
                </a:solidFill>
                <a:latin typeface="Microsoft YaHei UI Light"/>
                <a:ea typeface="Microsoft YaHei UI Light"/>
              </a:rPr>
            </a:br>
            <a:r>
              <a:rPr lang="en-US">
                <a:solidFill>
                  <a:schemeClr val="bg1"/>
                </a:solidFill>
                <a:latin typeface="Microsoft YaHei UI Light"/>
                <a:ea typeface="Microsoft YaHei UI Light"/>
              </a:rPr>
              <a:t>                           Team 6</a:t>
            </a:r>
            <a:endParaRPr lang="en-US" altLang="zh-CN" sz="4800">
              <a:solidFill>
                <a:schemeClr val="bg1"/>
              </a:solidFill>
              <a:latin typeface="Microsoft YaHei UI Light"/>
              <a:ea typeface="Microsoft YaHei UI Light"/>
            </a:endParaRPr>
          </a:p>
        </p:txBody>
      </p:sp>
      <p:sp>
        <p:nvSpPr>
          <p:cNvPr id="3" name="副标题 2"/>
          <p:cNvSpPr>
            <a:spLocks noGrp="1"/>
          </p:cNvSpPr>
          <p:nvPr>
            <p:ph type="subTitle" idx="4294967295"/>
          </p:nvPr>
        </p:nvSpPr>
        <p:spPr>
          <a:xfrm>
            <a:off x="6878149" y="5437732"/>
            <a:ext cx="5010736" cy="1137793"/>
          </a:xfrm>
        </p:spPr>
        <p:txBody>
          <a:bodyPr rtlCol="0">
            <a:normAutofit/>
          </a:bodyPr>
          <a:lstStyle/>
          <a:p>
            <a:pPr marL="0" indent="0" rtl="0">
              <a:buNone/>
            </a:pPr>
            <a:r>
              <a:rPr lang="en-US" altLang="zh-CN" sz="2400">
                <a:solidFill>
                  <a:schemeClr val="bg1"/>
                </a:solidFill>
                <a:latin typeface="Microsoft YaHei UI Light" panose="020B0502040204020203" pitchFamily="34" charset="-122"/>
                <a:ea typeface="Microsoft YaHei UI Light" panose="020B0502040204020203" pitchFamily="34" charset="-122"/>
              </a:rPr>
              <a:t>Mid-Semester Project Presentation</a:t>
            </a:r>
          </a:p>
        </p:txBody>
      </p:sp>
    </p:spTree>
    <p:extLst>
      <p:ext uri="{BB962C8B-B14F-4D97-AF65-F5344CB8AC3E}">
        <p14:creationId xmlns:p14="http://schemas.microsoft.com/office/powerpoint/2010/main" val="2471807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46865A4-80D4-7204-09EE-151C6DC836D0}"/>
              </a:ext>
            </a:extLst>
          </p:cNvPr>
          <p:cNvSpPr/>
          <p:nvPr/>
        </p:nvSpPr>
        <p:spPr>
          <a:xfrm>
            <a:off x="6096001" y="1654629"/>
            <a:ext cx="5279569" cy="4822369"/>
          </a:xfrm>
          <a:prstGeom prst="rect">
            <a:avLst/>
          </a:prstGeom>
          <a:solidFill>
            <a:schemeClr val="accent1">
              <a:lumMod val="20000"/>
              <a:lumOff val="80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63F6F58-DA40-EABE-8049-7A8E8F1B89C9}"/>
              </a:ext>
            </a:extLst>
          </p:cNvPr>
          <p:cNvSpPr/>
          <p:nvPr/>
        </p:nvSpPr>
        <p:spPr>
          <a:xfrm>
            <a:off x="685800" y="1654629"/>
            <a:ext cx="5274127" cy="4822369"/>
          </a:xfrm>
          <a:prstGeom prst="rect">
            <a:avLst/>
          </a:prstGeom>
          <a:solidFill>
            <a:schemeClr val="accent1">
              <a:lumMod val="20000"/>
              <a:lumOff val="80000"/>
            </a:schemeClr>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标题 7"/>
          <p:cNvSpPr>
            <a:spLocks noGrp="1"/>
          </p:cNvSpPr>
          <p:nvPr>
            <p:ph type="title"/>
          </p:nvPr>
        </p:nvSpPr>
        <p:spPr/>
        <p:txBody>
          <a:bodyPr rtlCol="0"/>
          <a:lstStyle/>
          <a:p>
            <a:r>
              <a:rPr lang="zh-CN" altLang="en-US">
                <a:latin typeface="Microsoft YaHei UI Light"/>
                <a:ea typeface="Microsoft YaHei UI Light"/>
                <a:cs typeface="Segoe UI Light"/>
              </a:rPr>
              <a:t>Our Milestones</a:t>
            </a:r>
            <a:endParaRPr lang="en-US"/>
          </a:p>
        </p:txBody>
      </p:sp>
      <p:sp>
        <p:nvSpPr>
          <p:cNvPr id="16" name="内容占位符 17"/>
          <p:cNvSpPr txBox="1">
            <a:spLocks/>
          </p:cNvSpPr>
          <p:nvPr/>
        </p:nvSpPr>
        <p:spPr>
          <a:xfrm>
            <a:off x="541609" y="1296100"/>
            <a:ext cx="6093106" cy="1236475"/>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42" name="内容占位符 17"/>
          <p:cNvSpPr txBox="1">
            <a:spLocks/>
          </p:cNvSpPr>
          <p:nvPr/>
        </p:nvSpPr>
        <p:spPr>
          <a:xfrm>
            <a:off x="1066038" y="5273573"/>
            <a:ext cx="2919669" cy="129839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solidFill>
                <a:prstClr val="black">
                  <a:lumMod val="75000"/>
                  <a:lumOff val="25000"/>
                </a:prstClr>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43" name="内容占位符 17"/>
          <p:cNvSpPr txBox="1">
            <a:spLocks/>
          </p:cNvSpPr>
          <p:nvPr/>
        </p:nvSpPr>
        <p:spPr>
          <a:xfrm>
            <a:off x="4747855" y="5273573"/>
            <a:ext cx="3106367" cy="132405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solidFill>
                <a:srgbClr val="D24726"/>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44" name="内容占位符 17"/>
          <p:cNvSpPr txBox="1">
            <a:spLocks/>
          </p:cNvSpPr>
          <p:nvPr/>
        </p:nvSpPr>
        <p:spPr>
          <a:xfrm>
            <a:off x="8429668" y="5273573"/>
            <a:ext cx="3107336" cy="1341886"/>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solidFill>
                <a:prstClr val="black">
                  <a:lumMod val="75000"/>
                  <a:lumOff val="25000"/>
                </a:prstClr>
              </a:solidFill>
              <a:latin typeface="Microsoft YaHei UI" panose="020B0503020204020204" pitchFamily="34" charset="-122"/>
              <a:ea typeface="Microsoft YaHei UI" panose="020B0503020204020204" pitchFamily="34" charset="-122"/>
            </a:endParaRPr>
          </a:p>
        </p:txBody>
      </p:sp>
      <p:sp>
        <p:nvSpPr>
          <p:cNvPr id="3" name="Rectangle: Rounded Corners 2">
            <a:extLst>
              <a:ext uri="{FF2B5EF4-FFF2-40B4-BE49-F238E27FC236}">
                <a16:creationId xmlns:a16="http://schemas.microsoft.com/office/drawing/2014/main" id="{7E55E4D0-C742-FF17-4ED0-D1AE4384B1D9}"/>
              </a:ext>
            </a:extLst>
          </p:cNvPr>
          <p:cNvSpPr/>
          <p:nvPr/>
        </p:nvSpPr>
        <p:spPr>
          <a:xfrm>
            <a:off x="685799" y="1502228"/>
            <a:ext cx="5279570" cy="511628"/>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Segoe UI"/>
              </a:rPr>
              <a:t>Mid-term</a:t>
            </a:r>
            <a:endParaRPr lang="en-US"/>
          </a:p>
        </p:txBody>
      </p:sp>
      <p:sp>
        <p:nvSpPr>
          <p:cNvPr id="4" name="Rectangle: Rounded Corners 3">
            <a:extLst>
              <a:ext uri="{FF2B5EF4-FFF2-40B4-BE49-F238E27FC236}">
                <a16:creationId xmlns:a16="http://schemas.microsoft.com/office/drawing/2014/main" id="{6AC617EF-413B-6D80-7E26-5220FDBE2837}"/>
              </a:ext>
            </a:extLst>
          </p:cNvPr>
          <p:cNvSpPr/>
          <p:nvPr/>
        </p:nvSpPr>
        <p:spPr>
          <a:xfrm>
            <a:off x="6095999" y="1502228"/>
            <a:ext cx="5279570" cy="511628"/>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cs typeface="Segoe UI"/>
              </a:rPr>
              <a:t>Final</a:t>
            </a:r>
            <a:endParaRPr lang="en-US"/>
          </a:p>
        </p:txBody>
      </p:sp>
      <p:sp>
        <p:nvSpPr>
          <p:cNvPr id="7" name="Rectangle: Rounded Corners 6">
            <a:extLst>
              <a:ext uri="{FF2B5EF4-FFF2-40B4-BE49-F238E27FC236}">
                <a16:creationId xmlns:a16="http://schemas.microsoft.com/office/drawing/2014/main" id="{00B29476-824C-2D17-78B4-C9AD60E4E5A3}"/>
              </a:ext>
            </a:extLst>
          </p:cNvPr>
          <p:cNvSpPr/>
          <p:nvPr/>
        </p:nvSpPr>
        <p:spPr>
          <a:xfrm>
            <a:off x="805542" y="2188028"/>
            <a:ext cx="5050971" cy="1752598"/>
          </a:xfrm>
          <a:prstGeom prst="round2SameRect">
            <a:avLst/>
          </a:prstGeom>
          <a:solidFill>
            <a:schemeClr val="accent4">
              <a:lumMod val="60000"/>
              <a:lumOff val="40000"/>
            </a:schemeClr>
          </a:solidFill>
          <a:ln>
            <a:solidFill>
              <a:schemeClr val="accent4">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solidFill>
                  <a:schemeClr val="tx1"/>
                </a:solidFill>
                <a:cs typeface="Segoe UI"/>
              </a:rPr>
              <a:t>User Interface:</a:t>
            </a:r>
          </a:p>
          <a:p>
            <a:pPr marL="285750" indent="-285750">
              <a:buFont typeface="Calibri"/>
              <a:buChar char="-"/>
            </a:pPr>
            <a:r>
              <a:rPr lang="en-US">
                <a:solidFill>
                  <a:schemeClr val="tx1"/>
                </a:solidFill>
                <a:cs typeface="Segoe UI"/>
              </a:rPr>
              <a:t>Created the Home page</a:t>
            </a:r>
          </a:p>
          <a:p>
            <a:pPr marL="285750" indent="-285750">
              <a:buFont typeface="Calibri"/>
              <a:buChar char="-"/>
            </a:pPr>
            <a:r>
              <a:rPr lang="en-US">
                <a:solidFill>
                  <a:schemeClr val="tx1"/>
                </a:solidFill>
                <a:cs typeface="Segoe UI"/>
              </a:rPr>
              <a:t>Created Algorithm page with major algorithms rendering (Dijkstra, Heap, Binary-Search-Tree)</a:t>
            </a:r>
          </a:p>
        </p:txBody>
      </p:sp>
      <p:sp>
        <p:nvSpPr>
          <p:cNvPr id="10" name="Rectangle: Rounded Corners 9">
            <a:extLst>
              <a:ext uri="{FF2B5EF4-FFF2-40B4-BE49-F238E27FC236}">
                <a16:creationId xmlns:a16="http://schemas.microsoft.com/office/drawing/2014/main" id="{2861EC22-278C-5F14-9321-3EF6154F84F2}"/>
              </a:ext>
            </a:extLst>
          </p:cNvPr>
          <p:cNvSpPr/>
          <p:nvPr/>
        </p:nvSpPr>
        <p:spPr>
          <a:xfrm>
            <a:off x="805541" y="4016827"/>
            <a:ext cx="5050971" cy="2291441"/>
          </a:xfrm>
          <a:prstGeom prst="rect">
            <a:avLst/>
          </a:prstGeom>
          <a:solidFill>
            <a:schemeClr val="accent4">
              <a:lumMod val="60000"/>
              <a:lumOff val="40000"/>
            </a:schemeClr>
          </a:solidFill>
          <a:ln>
            <a:solidFill>
              <a:schemeClr val="accent4">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dirty="0">
                <a:solidFill>
                  <a:schemeClr val="tx1"/>
                </a:solidFill>
                <a:cs typeface="Segoe UI"/>
              </a:rPr>
              <a:t>Developer workflow:</a:t>
            </a:r>
          </a:p>
          <a:p>
            <a:pPr marL="285750" indent="-285750">
              <a:buFont typeface="Calibri"/>
              <a:buChar char="-"/>
            </a:pPr>
            <a:r>
              <a:rPr lang="en-US" dirty="0">
                <a:solidFill>
                  <a:schemeClr val="tx1"/>
                </a:solidFill>
                <a:cs typeface="Segoe UI"/>
              </a:rPr>
              <a:t>Setup CI/CD with GitHub Actions</a:t>
            </a:r>
          </a:p>
          <a:p>
            <a:pPr marL="285750" indent="-285750">
              <a:buFont typeface="Calibri"/>
              <a:buChar char="-"/>
            </a:pPr>
            <a:r>
              <a:rPr lang="en-US" dirty="0">
                <a:solidFill>
                  <a:schemeClr val="tx1"/>
                </a:solidFill>
                <a:cs typeface="Segoe UI"/>
              </a:rPr>
              <a:t>Setup automated unit tests with Jest framework and GitHub Actions</a:t>
            </a:r>
          </a:p>
          <a:p>
            <a:pPr marL="285750" indent="-285750">
              <a:buFont typeface="Calibri"/>
              <a:buChar char="-"/>
            </a:pPr>
            <a:r>
              <a:rPr lang="en-US" dirty="0">
                <a:solidFill>
                  <a:schemeClr val="tx1"/>
                </a:solidFill>
                <a:cs typeface="Segoe UI"/>
              </a:rPr>
              <a:t>Established PR process</a:t>
            </a:r>
          </a:p>
          <a:p>
            <a:pPr marL="285750" indent="-285750">
              <a:buFont typeface="Calibri"/>
              <a:buChar char="-"/>
            </a:pPr>
            <a:r>
              <a:rPr lang="en-US" dirty="0">
                <a:solidFill>
                  <a:schemeClr val="tx1"/>
                </a:solidFill>
                <a:cs typeface="Segoe UI"/>
              </a:rPr>
              <a:t>Established release tagging in Git</a:t>
            </a:r>
          </a:p>
          <a:p>
            <a:pPr marL="285750" indent="-285750">
              <a:buFont typeface="Calibri"/>
              <a:buChar char="-"/>
            </a:pPr>
            <a:endParaRPr lang="en-US">
              <a:solidFill>
                <a:schemeClr val="tx1"/>
              </a:solidFill>
              <a:cs typeface="Segoe UI"/>
            </a:endParaRPr>
          </a:p>
          <a:p>
            <a:pPr marL="285750" indent="-285750">
              <a:buFont typeface="Calibri"/>
              <a:buChar char="-"/>
            </a:pPr>
            <a:endParaRPr lang="en-US">
              <a:solidFill>
                <a:schemeClr val="tx1"/>
              </a:solidFill>
              <a:cs typeface="Segoe UI"/>
            </a:endParaRPr>
          </a:p>
        </p:txBody>
      </p:sp>
      <p:sp>
        <p:nvSpPr>
          <p:cNvPr id="11" name="Rectangle: Rounded Corners 10">
            <a:extLst>
              <a:ext uri="{FF2B5EF4-FFF2-40B4-BE49-F238E27FC236}">
                <a16:creationId xmlns:a16="http://schemas.microsoft.com/office/drawing/2014/main" id="{B4D60C05-C3A8-445C-E90E-81F8784D4F7B}"/>
              </a:ext>
            </a:extLst>
          </p:cNvPr>
          <p:cNvSpPr/>
          <p:nvPr/>
        </p:nvSpPr>
        <p:spPr>
          <a:xfrm>
            <a:off x="6210298" y="2193470"/>
            <a:ext cx="5050971" cy="4098470"/>
          </a:xfrm>
          <a:prstGeom prst="round2SameRect">
            <a:avLst/>
          </a:prstGeom>
          <a:solidFill>
            <a:schemeClr val="accent4">
              <a:lumMod val="60000"/>
              <a:lumOff val="40000"/>
            </a:schemeClr>
          </a:solidFill>
          <a:ln>
            <a:solidFill>
              <a:schemeClr val="accent4">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b="1">
                <a:solidFill>
                  <a:schemeClr val="tx1"/>
                </a:solidFill>
                <a:cs typeface="Segoe UI"/>
              </a:rPr>
              <a:t>User Interface:</a:t>
            </a:r>
          </a:p>
          <a:p>
            <a:pPr marL="285750" indent="-285750">
              <a:buFont typeface="Calibri"/>
              <a:buChar char="-"/>
            </a:pPr>
            <a:r>
              <a:rPr lang="en-US">
                <a:solidFill>
                  <a:schemeClr val="tx1"/>
                </a:solidFill>
                <a:cs typeface="Segoe UI"/>
              </a:rPr>
              <a:t>Experiment page allows user to retrieve past experiments data</a:t>
            </a:r>
          </a:p>
          <a:p>
            <a:endParaRPr lang="en-US">
              <a:solidFill>
                <a:schemeClr val="tx1"/>
              </a:solidFill>
              <a:ea typeface="+mn-lt"/>
              <a:cs typeface="+mn-lt"/>
            </a:endParaRPr>
          </a:p>
          <a:p>
            <a:pPr>
              <a:buFont typeface="Arial"/>
            </a:pPr>
            <a:r>
              <a:rPr lang="en-US" b="1">
                <a:solidFill>
                  <a:schemeClr val="tx1"/>
                </a:solidFill>
                <a:ea typeface="+mn-lt"/>
                <a:cs typeface="+mn-lt"/>
              </a:rPr>
              <a:t>Backend Server and Database</a:t>
            </a:r>
            <a:endParaRPr lang="en-US" b="1">
              <a:solidFill>
                <a:schemeClr val="tx1"/>
              </a:solidFill>
              <a:cs typeface="Segoe UI"/>
            </a:endParaRPr>
          </a:p>
          <a:p>
            <a:pPr marL="285750" indent="-285750">
              <a:buFont typeface="Calibri,Sans-Serif"/>
              <a:buChar char="-"/>
            </a:pPr>
            <a:r>
              <a:rPr lang="en-US">
                <a:solidFill>
                  <a:schemeClr val="tx1"/>
                </a:solidFill>
                <a:latin typeface="Arial"/>
                <a:cs typeface="Arial"/>
              </a:rPr>
              <a:t>Authentication</a:t>
            </a:r>
          </a:p>
          <a:p>
            <a:pPr marL="285750" indent="-285750">
              <a:buFont typeface="Calibri,Sans-Serif"/>
              <a:buChar char="-"/>
            </a:pPr>
            <a:r>
              <a:rPr lang="en-US">
                <a:solidFill>
                  <a:schemeClr val="tx1"/>
                </a:solidFill>
                <a:latin typeface="Arial"/>
                <a:cs typeface="Arial"/>
              </a:rPr>
              <a:t>API endpoints allow user to POST and GET data</a:t>
            </a:r>
          </a:p>
          <a:p>
            <a:pPr marL="285750" indent="-285750">
              <a:buFont typeface="Calibri,Sans-Serif"/>
              <a:buChar char="-"/>
            </a:pPr>
            <a:r>
              <a:rPr lang="en-US">
                <a:solidFill>
                  <a:schemeClr val="tx1"/>
                </a:solidFill>
                <a:latin typeface="Arial"/>
                <a:cs typeface="Arial"/>
              </a:rPr>
              <a:t>A PostgreSQL database storing user information</a:t>
            </a:r>
            <a:endParaRPr lang="en-US"/>
          </a:p>
        </p:txBody>
      </p:sp>
      <p:sp>
        <p:nvSpPr>
          <p:cNvPr id="13" name="Rectangle: Rounded Corners 12">
            <a:extLst>
              <a:ext uri="{FF2B5EF4-FFF2-40B4-BE49-F238E27FC236}">
                <a16:creationId xmlns:a16="http://schemas.microsoft.com/office/drawing/2014/main" id="{9A9DA0F9-FE48-BA3C-06F1-43691855E839}"/>
              </a:ext>
            </a:extLst>
          </p:cNvPr>
          <p:cNvSpPr/>
          <p:nvPr/>
        </p:nvSpPr>
        <p:spPr>
          <a:xfrm>
            <a:off x="1382486" y="5812971"/>
            <a:ext cx="1262742" cy="315685"/>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a:cs typeface="Segoe UI"/>
              </a:rPr>
              <a:t>Feature branches</a:t>
            </a:r>
          </a:p>
        </p:txBody>
      </p:sp>
      <p:sp>
        <p:nvSpPr>
          <p:cNvPr id="14" name="Rectangle: Rounded Corners 13">
            <a:extLst>
              <a:ext uri="{FF2B5EF4-FFF2-40B4-BE49-F238E27FC236}">
                <a16:creationId xmlns:a16="http://schemas.microsoft.com/office/drawing/2014/main" id="{8B7FD9EA-53C3-6AD5-110C-DE55BB35B519}"/>
              </a:ext>
            </a:extLst>
          </p:cNvPr>
          <p:cNvSpPr/>
          <p:nvPr/>
        </p:nvSpPr>
        <p:spPr>
          <a:xfrm>
            <a:off x="3026229" y="5812972"/>
            <a:ext cx="794657" cy="31024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a:cs typeface="Segoe UI"/>
              </a:rPr>
              <a:t>dev</a:t>
            </a:r>
            <a:endParaRPr lang="en-US"/>
          </a:p>
        </p:txBody>
      </p:sp>
      <p:sp>
        <p:nvSpPr>
          <p:cNvPr id="15" name="Rectangle: Rounded Corners 14">
            <a:extLst>
              <a:ext uri="{FF2B5EF4-FFF2-40B4-BE49-F238E27FC236}">
                <a16:creationId xmlns:a16="http://schemas.microsoft.com/office/drawing/2014/main" id="{C8AA8A88-7BD4-7CE4-2227-DE5EFB19F8E9}"/>
              </a:ext>
            </a:extLst>
          </p:cNvPr>
          <p:cNvSpPr/>
          <p:nvPr/>
        </p:nvSpPr>
        <p:spPr>
          <a:xfrm>
            <a:off x="4256315" y="5818415"/>
            <a:ext cx="794657" cy="31024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a:cs typeface="Segoe UI"/>
              </a:rPr>
              <a:t>main</a:t>
            </a:r>
            <a:endParaRPr lang="en-US"/>
          </a:p>
        </p:txBody>
      </p:sp>
      <p:cxnSp>
        <p:nvCxnSpPr>
          <p:cNvPr id="17" name="Straight Arrow Connector 16">
            <a:extLst>
              <a:ext uri="{FF2B5EF4-FFF2-40B4-BE49-F238E27FC236}">
                <a16:creationId xmlns:a16="http://schemas.microsoft.com/office/drawing/2014/main" id="{53DA0295-7B9A-0ADD-9A2F-2C198DEDA38C}"/>
              </a:ext>
            </a:extLst>
          </p:cNvPr>
          <p:cNvCxnSpPr/>
          <p:nvPr/>
        </p:nvCxnSpPr>
        <p:spPr>
          <a:xfrm flipV="1">
            <a:off x="2645230" y="5959929"/>
            <a:ext cx="375556" cy="5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37D2D1E-E9DE-78ED-DBEB-469792060CE8}"/>
              </a:ext>
            </a:extLst>
          </p:cNvPr>
          <p:cNvCxnSpPr>
            <a:cxnSpLocks/>
          </p:cNvCxnSpPr>
          <p:nvPr/>
        </p:nvCxnSpPr>
        <p:spPr>
          <a:xfrm flipV="1">
            <a:off x="3831773" y="5938157"/>
            <a:ext cx="375556" cy="544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93260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A630CD-D167-2FE7-2653-AF42EC820573}"/>
              </a:ext>
            </a:extLst>
          </p:cNvPr>
          <p:cNvSpPr>
            <a:spLocks noGrp="1"/>
          </p:cNvSpPr>
          <p:nvPr>
            <p:ph type="title"/>
          </p:nvPr>
        </p:nvSpPr>
        <p:spPr/>
        <p:txBody>
          <a:bodyPr/>
          <a:lstStyle/>
          <a:p>
            <a:r>
              <a:rPr lang="zh-CN" altLang="en-US">
                <a:latin typeface="Microsoft YaHei UI Light"/>
                <a:ea typeface="Microsoft YaHei UI Light"/>
              </a:rPr>
              <a:t>DEMO: Heap</a:t>
            </a:r>
            <a:endParaRPr lang="zh-CN" altLang="en-US"/>
          </a:p>
        </p:txBody>
      </p:sp>
      <p:pic>
        <p:nvPicPr>
          <p:cNvPr id="9" name="heap">
            <a:hlinkClick r:id="" action="ppaction://media"/>
            <a:extLst>
              <a:ext uri="{FF2B5EF4-FFF2-40B4-BE49-F238E27FC236}">
                <a16:creationId xmlns:a16="http://schemas.microsoft.com/office/drawing/2014/main" id="{FB0FD970-5AC8-A6D2-EFF1-4ED9B90A5E4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22515" y="1320800"/>
            <a:ext cx="11125199" cy="4804228"/>
          </a:xfrm>
          <a:prstGeom prst="rect">
            <a:avLst/>
          </a:prstGeom>
        </p:spPr>
      </p:pic>
    </p:spTree>
    <p:extLst>
      <p:ext uri="{BB962C8B-B14F-4D97-AF65-F5344CB8AC3E}">
        <p14:creationId xmlns:p14="http://schemas.microsoft.com/office/powerpoint/2010/main" val="3598196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a:xfrm>
            <a:off x="5510742" y="3109837"/>
            <a:ext cx="1282161" cy="640080"/>
          </a:xfrm>
        </p:spPr>
        <p:txBody>
          <a:bodyPr rtlCol="0"/>
          <a:lstStyle/>
          <a:p>
            <a:pPr rtl="0"/>
            <a:r>
              <a:rPr lang="zh-CN" altLang="en-US">
                <a:latin typeface="Microsoft YaHei UI Light"/>
                <a:ea typeface="Microsoft YaHei UI Light"/>
                <a:cs typeface="Segoe UI Light"/>
              </a:rPr>
              <a:t>DEMO</a:t>
            </a:r>
            <a:endParaRPr lang="zh-CN" altLang="en-US">
              <a:cs typeface="Segoe UI Light" panose="020B0502040204020203" pitchFamily="34" charset="0"/>
            </a:endParaRPr>
          </a:p>
        </p:txBody>
      </p:sp>
      <p:sp>
        <p:nvSpPr>
          <p:cNvPr id="16" name="内容占位符 17"/>
          <p:cNvSpPr txBox="1">
            <a:spLocks/>
          </p:cNvSpPr>
          <p:nvPr/>
        </p:nvSpPr>
        <p:spPr>
          <a:xfrm>
            <a:off x="541609" y="1296100"/>
            <a:ext cx="6093106" cy="1236475"/>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42" name="内容占位符 17"/>
          <p:cNvSpPr txBox="1">
            <a:spLocks/>
          </p:cNvSpPr>
          <p:nvPr/>
        </p:nvSpPr>
        <p:spPr>
          <a:xfrm>
            <a:off x="1066038" y="5273573"/>
            <a:ext cx="2919669" cy="129839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solidFill>
                <a:prstClr val="black">
                  <a:lumMod val="75000"/>
                  <a:lumOff val="25000"/>
                </a:prstClr>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43" name="内容占位符 17"/>
          <p:cNvSpPr txBox="1">
            <a:spLocks/>
          </p:cNvSpPr>
          <p:nvPr/>
        </p:nvSpPr>
        <p:spPr>
          <a:xfrm>
            <a:off x="4747855" y="5273573"/>
            <a:ext cx="3106367" cy="132405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solidFill>
                <a:srgbClr val="D24726"/>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44" name="内容占位符 17"/>
          <p:cNvSpPr txBox="1">
            <a:spLocks/>
          </p:cNvSpPr>
          <p:nvPr/>
        </p:nvSpPr>
        <p:spPr>
          <a:xfrm>
            <a:off x="8429668" y="5273573"/>
            <a:ext cx="3107336" cy="1341886"/>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solidFill>
                <a:prstClr val="black">
                  <a:lumMod val="75000"/>
                  <a:lumOff val="25000"/>
                </a:prstClr>
              </a:solidFill>
              <a:latin typeface="Microsoft YaHei UI" panose="020B0503020204020204" pitchFamily="34" charset="-122"/>
              <a:ea typeface="Microsoft YaHei UI" panose="020B0503020204020204" pitchFamily="34" charset="-122"/>
            </a:endParaRPr>
          </a:p>
        </p:txBody>
      </p:sp>
      <p:pic>
        <p:nvPicPr>
          <p:cNvPr id="2" name="CleanShot 2023-10-14 at 14.36.14">
            <a:hlinkClick r:id="" action="ppaction://media"/>
            <a:extLst>
              <a:ext uri="{FF2B5EF4-FFF2-40B4-BE49-F238E27FC236}">
                <a16:creationId xmlns:a16="http://schemas.microsoft.com/office/drawing/2014/main" id="{7FA62220-47A0-01B0-CE21-064A5D943F5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28436" y="1819775"/>
            <a:ext cx="10906773" cy="4565988"/>
          </a:xfrm>
          <a:prstGeom prst="rect">
            <a:avLst/>
          </a:prstGeom>
        </p:spPr>
      </p:pic>
      <p:sp>
        <p:nvSpPr>
          <p:cNvPr id="4" name="标题 1">
            <a:extLst>
              <a:ext uri="{FF2B5EF4-FFF2-40B4-BE49-F238E27FC236}">
                <a16:creationId xmlns:a16="http://schemas.microsoft.com/office/drawing/2014/main" id="{3EBA32C8-62AF-BCB1-BC44-94FEBDDCE5F0}"/>
              </a:ext>
            </a:extLst>
          </p:cNvPr>
          <p:cNvSpPr txBox="1">
            <a:spLocks/>
          </p:cNvSpPr>
          <p:nvPr/>
        </p:nvSpPr>
        <p:spPr>
          <a:xfrm>
            <a:off x="521207" y="448056"/>
            <a:ext cx="6877119" cy="640080"/>
          </a:xfrm>
          <a:prstGeom prst="rect">
            <a:avLst/>
          </a:prstGeom>
        </p:spPr>
        <p:txBody>
          <a:bodyPr vert="horz" lIns="91440" tIns="45720" rIns="91440" bIns="45720" rtlCol="0" anchor="b" anchorCtr="0">
            <a:normAutofit/>
          </a:bodyPr>
          <a:lstStyle>
            <a:lvl1pPr algn="l" defTabSz="914400" rtl="0" eaLnBrk="1" latinLnBrk="0" hangingPunct="1">
              <a:spcBef>
                <a:spcPct val="0"/>
              </a:spcBef>
              <a:buNone/>
              <a:defRPr sz="2800" kern="1200">
                <a:solidFill>
                  <a:schemeClr val="bg2">
                    <a:lumMod val="25000"/>
                  </a:schemeClr>
                </a:solidFill>
                <a:latin typeface="Microsoft YaHei UI Light" panose="020B0502040204020203" pitchFamily="34" charset="-122"/>
                <a:ea typeface="Microsoft YaHei UI Light" panose="020B0502040204020203" pitchFamily="34" charset="-122"/>
                <a:cs typeface="+mj-cs"/>
              </a:defRPr>
            </a:lvl1pPr>
          </a:lstStyle>
          <a:p>
            <a:r>
              <a:rPr lang="zh-CN" altLang="en-US">
                <a:latin typeface="Microsoft YaHei UI Light"/>
                <a:ea typeface="Microsoft YaHei UI Light"/>
              </a:rPr>
              <a:t>DEMO: Dijkstra</a:t>
            </a:r>
            <a:endParaRPr lang="zh-CN" altLang="en-US"/>
          </a:p>
        </p:txBody>
      </p:sp>
      <p:sp>
        <p:nvSpPr>
          <p:cNvPr id="3" name="TextBox 2">
            <a:extLst>
              <a:ext uri="{FF2B5EF4-FFF2-40B4-BE49-F238E27FC236}">
                <a16:creationId xmlns:a16="http://schemas.microsoft.com/office/drawing/2014/main" id="{914DB2EF-B66F-8C8B-73FA-6467B0C28EBB}"/>
              </a:ext>
            </a:extLst>
          </p:cNvPr>
          <p:cNvSpPr txBox="1"/>
          <p:nvPr/>
        </p:nvSpPr>
        <p:spPr>
          <a:xfrm>
            <a:off x="633350" y="1355765"/>
            <a:ext cx="319644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Segoe UI"/>
              </a:rPr>
              <a:t>Our Repo: </a:t>
            </a:r>
            <a:r>
              <a:rPr lang="en-US">
                <a:cs typeface="Segoe UI"/>
                <a:hlinkClick r:id="rId6"/>
              </a:rPr>
              <a:t>Algo-Shadow</a:t>
            </a:r>
            <a:endParaRPr lang="en-US"/>
          </a:p>
        </p:txBody>
      </p:sp>
    </p:spTree>
    <p:extLst>
      <p:ext uri="{BB962C8B-B14F-4D97-AF65-F5344CB8AC3E}">
        <p14:creationId xmlns:p14="http://schemas.microsoft.com/office/powerpoint/2010/main" val="377089892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7CAF3-A3C9-CADF-4933-C51852FA8096}"/>
              </a:ext>
            </a:extLst>
          </p:cNvPr>
          <p:cNvSpPr>
            <a:spLocks noGrp="1"/>
          </p:cNvSpPr>
          <p:nvPr>
            <p:ph type="title"/>
          </p:nvPr>
        </p:nvSpPr>
        <p:spPr/>
        <p:txBody>
          <a:bodyPr/>
          <a:lstStyle/>
          <a:p>
            <a:r>
              <a:rPr lang="en-US">
                <a:latin typeface="Microsoft YaHei UI Light"/>
                <a:ea typeface="Microsoft YaHei UI Light"/>
              </a:rPr>
              <a:t>Q&amp;A</a:t>
            </a:r>
            <a:endParaRPr lang="en-US"/>
          </a:p>
        </p:txBody>
      </p:sp>
      <p:sp>
        <p:nvSpPr>
          <p:cNvPr id="3" name="Content Placeholder 2">
            <a:extLst>
              <a:ext uri="{FF2B5EF4-FFF2-40B4-BE49-F238E27FC236}">
                <a16:creationId xmlns:a16="http://schemas.microsoft.com/office/drawing/2014/main" id="{533224F3-989C-CA26-B230-48FCD8181A85}"/>
              </a:ext>
            </a:extLst>
          </p:cNvPr>
          <p:cNvSpPr>
            <a:spLocks noGrp="1"/>
          </p:cNvSpPr>
          <p:nvPr>
            <p:ph sz="quarter" idx="13"/>
          </p:nvPr>
        </p:nvSpPr>
        <p:spPr/>
        <p:txBody>
          <a:bodyPr vert="horz" lIns="91440" tIns="45720" rIns="91440" bIns="45720" rtlCol="0" anchor="t">
            <a:normAutofit/>
          </a:bodyPr>
          <a:lstStyle/>
          <a:p>
            <a:r>
              <a:rPr lang="en-US">
                <a:solidFill>
                  <a:srgbClr val="404040"/>
                </a:solidFill>
                <a:latin typeface="Microsoft YaHei UI"/>
                <a:ea typeface="Microsoft YaHei UI"/>
              </a:rPr>
              <a:t>Thank you all, feel free to ask any questions you may have!</a:t>
            </a:r>
            <a:endParaRPr lang="en-US"/>
          </a:p>
        </p:txBody>
      </p:sp>
    </p:spTree>
    <p:extLst>
      <p:ext uri="{BB962C8B-B14F-4D97-AF65-F5344CB8AC3E}">
        <p14:creationId xmlns:p14="http://schemas.microsoft.com/office/powerpoint/2010/main" val="9060021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Diagonal Corners Rounded 2">
            <a:extLst>
              <a:ext uri="{FF2B5EF4-FFF2-40B4-BE49-F238E27FC236}">
                <a16:creationId xmlns:a16="http://schemas.microsoft.com/office/drawing/2014/main" id="{160FF069-0584-7AD0-21F1-B65060C98549}"/>
              </a:ext>
            </a:extLst>
          </p:cNvPr>
          <p:cNvSpPr/>
          <p:nvPr/>
        </p:nvSpPr>
        <p:spPr>
          <a:xfrm>
            <a:off x="7218947" y="1403684"/>
            <a:ext cx="2125579" cy="4692315"/>
          </a:xfrm>
          <a:prstGeom prst="rect">
            <a:avLst/>
          </a:prstGeom>
          <a:solidFill>
            <a:schemeClr val="tx2">
              <a:lumMod val="7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2060"/>
              </a:solidFill>
              <a:cs typeface="Segoe UI"/>
            </a:endParaRPr>
          </a:p>
        </p:txBody>
      </p:sp>
      <p:sp>
        <p:nvSpPr>
          <p:cNvPr id="11" name="Rectangle: Diagonal Corners Rounded 2">
            <a:extLst>
              <a:ext uri="{FF2B5EF4-FFF2-40B4-BE49-F238E27FC236}">
                <a16:creationId xmlns:a16="http://schemas.microsoft.com/office/drawing/2014/main" id="{96A649AB-5970-A594-8763-1A24E48DBAD2}"/>
              </a:ext>
            </a:extLst>
          </p:cNvPr>
          <p:cNvSpPr/>
          <p:nvPr/>
        </p:nvSpPr>
        <p:spPr>
          <a:xfrm rot="10800000">
            <a:off x="5013157" y="1403684"/>
            <a:ext cx="2125579" cy="4692315"/>
          </a:xfrm>
          <a:prstGeom prst="rect">
            <a:avLst/>
          </a:prstGeom>
          <a:solidFill>
            <a:schemeClr val="tx2">
              <a:lumMod val="7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2060"/>
              </a:solidFill>
              <a:cs typeface="Segoe UI"/>
            </a:endParaRPr>
          </a:p>
        </p:txBody>
      </p:sp>
      <p:sp>
        <p:nvSpPr>
          <p:cNvPr id="10" name="Rectangle: Diagonal Corners Rounded 2">
            <a:extLst>
              <a:ext uri="{FF2B5EF4-FFF2-40B4-BE49-F238E27FC236}">
                <a16:creationId xmlns:a16="http://schemas.microsoft.com/office/drawing/2014/main" id="{A760AA96-DC71-8B33-77C7-35779FEDF4A7}"/>
              </a:ext>
            </a:extLst>
          </p:cNvPr>
          <p:cNvSpPr/>
          <p:nvPr/>
        </p:nvSpPr>
        <p:spPr>
          <a:xfrm>
            <a:off x="2807368" y="1403684"/>
            <a:ext cx="2125579" cy="4692315"/>
          </a:xfrm>
          <a:prstGeom prst="rect">
            <a:avLst/>
          </a:prstGeom>
          <a:solidFill>
            <a:schemeClr val="tx2">
              <a:lumMod val="7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2060"/>
              </a:solidFill>
              <a:cs typeface="Segoe UI"/>
            </a:endParaRPr>
          </a:p>
        </p:txBody>
      </p:sp>
      <p:sp>
        <p:nvSpPr>
          <p:cNvPr id="3" name="Rectangle: Diagonal Corners Rounded 2">
            <a:extLst>
              <a:ext uri="{FF2B5EF4-FFF2-40B4-BE49-F238E27FC236}">
                <a16:creationId xmlns:a16="http://schemas.microsoft.com/office/drawing/2014/main" id="{5A918BAB-4A38-D002-B90A-DFEC74739C0C}"/>
              </a:ext>
            </a:extLst>
          </p:cNvPr>
          <p:cNvSpPr/>
          <p:nvPr/>
        </p:nvSpPr>
        <p:spPr>
          <a:xfrm rot="10800000">
            <a:off x="601579" y="1403684"/>
            <a:ext cx="2125579" cy="4692315"/>
          </a:xfrm>
          <a:prstGeom prst="round1Rect">
            <a:avLst/>
          </a:prstGeom>
          <a:solidFill>
            <a:schemeClr val="tx2">
              <a:lumMod val="7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2060"/>
              </a:solidFill>
              <a:cs typeface="Segoe UI"/>
            </a:endParaRPr>
          </a:p>
        </p:txBody>
      </p:sp>
      <p:sp>
        <p:nvSpPr>
          <p:cNvPr id="8" name="标题 7"/>
          <p:cNvSpPr>
            <a:spLocks noGrp="1"/>
          </p:cNvSpPr>
          <p:nvPr>
            <p:ph type="title"/>
          </p:nvPr>
        </p:nvSpPr>
        <p:spPr>
          <a:xfrm>
            <a:off x="615459" y="526155"/>
            <a:ext cx="6877119" cy="640080"/>
          </a:xfrm>
        </p:spPr>
        <p:txBody>
          <a:bodyPr rtlCol="0">
            <a:noAutofit/>
          </a:bodyPr>
          <a:lstStyle/>
          <a:p>
            <a:r>
              <a:rPr lang="zh-CN" altLang="en-US">
                <a:latin typeface="Microsoft YaHei UI Light"/>
                <a:ea typeface="Microsoft YaHei UI Light"/>
                <a:cs typeface="Segoe UI Light"/>
              </a:rPr>
              <a:t>Meet the team</a:t>
            </a:r>
            <a:endParaRPr lang="zh-CN" altLang="en-US">
              <a:cs typeface="Segoe UI Light" panose="020B0502040204020203" pitchFamily="34" charset="0"/>
            </a:endParaRPr>
          </a:p>
        </p:txBody>
      </p:sp>
      <p:pic>
        <p:nvPicPr>
          <p:cNvPr id="6" name="Picture 5" descr="Xinyue Chen">
            <a:extLst>
              <a:ext uri="{FF2B5EF4-FFF2-40B4-BE49-F238E27FC236}">
                <a16:creationId xmlns:a16="http://schemas.microsoft.com/office/drawing/2014/main" id="{D81CD046-0E56-6590-9324-30CC83931350}"/>
              </a:ext>
            </a:extLst>
          </p:cNvPr>
          <p:cNvPicPr>
            <a:picLocks noChangeAspect="1"/>
          </p:cNvPicPr>
          <p:nvPr/>
        </p:nvPicPr>
        <p:blipFill>
          <a:blip r:embed="rId3"/>
          <a:stretch>
            <a:fillRect/>
          </a:stretch>
        </p:blipFill>
        <p:spPr>
          <a:xfrm>
            <a:off x="5187616" y="1669382"/>
            <a:ext cx="1817688" cy="1846263"/>
          </a:xfrm>
          <a:prstGeom prst="rect">
            <a:avLst/>
          </a:prstGeom>
        </p:spPr>
      </p:pic>
      <p:pic>
        <p:nvPicPr>
          <p:cNvPr id="4" name="Picture 3" descr="A person smiling at camera&#10;&#10;Description automatically generated">
            <a:extLst>
              <a:ext uri="{FF2B5EF4-FFF2-40B4-BE49-F238E27FC236}">
                <a16:creationId xmlns:a16="http://schemas.microsoft.com/office/drawing/2014/main" id="{6C356B92-5E71-A43C-6123-05447E80595B}"/>
              </a:ext>
            </a:extLst>
          </p:cNvPr>
          <p:cNvPicPr>
            <a:picLocks noChangeAspect="1"/>
          </p:cNvPicPr>
          <p:nvPr/>
        </p:nvPicPr>
        <p:blipFill>
          <a:blip r:embed="rId4"/>
          <a:stretch>
            <a:fillRect/>
          </a:stretch>
        </p:blipFill>
        <p:spPr>
          <a:xfrm>
            <a:off x="757403" y="1671540"/>
            <a:ext cx="1821861" cy="1846583"/>
          </a:xfrm>
          <a:prstGeom prst="rect">
            <a:avLst/>
          </a:prstGeom>
        </p:spPr>
      </p:pic>
      <p:pic>
        <p:nvPicPr>
          <p:cNvPr id="5" name="Picture 4" descr="A person in a brown robe holding a sword&#10;&#10;Description automatically generated">
            <a:extLst>
              <a:ext uri="{FF2B5EF4-FFF2-40B4-BE49-F238E27FC236}">
                <a16:creationId xmlns:a16="http://schemas.microsoft.com/office/drawing/2014/main" id="{790B9373-3BDB-FADE-7D28-32A78A2029AB}"/>
              </a:ext>
            </a:extLst>
          </p:cNvPr>
          <p:cNvPicPr>
            <a:picLocks noChangeAspect="1"/>
          </p:cNvPicPr>
          <p:nvPr/>
        </p:nvPicPr>
        <p:blipFill rotWithShape="1">
          <a:blip r:embed="rId5"/>
          <a:srcRect l="-1829" t="25737" r="1095" b="9388"/>
          <a:stretch/>
        </p:blipFill>
        <p:spPr>
          <a:xfrm>
            <a:off x="7319629" y="1669382"/>
            <a:ext cx="1840582" cy="1796132"/>
          </a:xfrm>
          <a:prstGeom prst="rect">
            <a:avLst/>
          </a:prstGeom>
        </p:spPr>
      </p:pic>
      <p:pic>
        <p:nvPicPr>
          <p:cNvPr id="2" name="图片 1" descr="男人的脸&#10;&#10;已自动生成说明">
            <a:extLst>
              <a:ext uri="{FF2B5EF4-FFF2-40B4-BE49-F238E27FC236}">
                <a16:creationId xmlns:a16="http://schemas.microsoft.com/office/drawing/2014/main" id="{160B3501-F038-0957-0CED-1B2F6AA77650}"/>
              </a:ext>
            </a:extLst>
          </p:cNvPr>
          <p:cNvPicPr>
            <a:picLocks noChangeAspect="1"/>
          </p:cNvPicPr>
          <p:nvPr/>
        </p:nvPicPr>
        <p:blipFill rotWithShape="1">
          <a:blip r:embed="rId6"/>
          <a:srcRect l="7385" t="10359" r="-532" b="5976"/>
          <a:stretch/>
        </p:blipFill>
        <p:spPr>
          <a:xfrm>
            <a:off x="2961691" y="1669382"/>
            <a:ext cx="1811338" cy="1846263"/>
          </a:xfrm>
          <a:prstGeom prst="rect">
            <a:avLst/>
          </a:prstGeom>
        </p:spPr>
      </p:pic>
      <p:sp>
        <p:nvSpPr>
          <p:cNvPr id="13" name="Rectangle: Diagonal Corners Rounded 2">
            <a:extLst>
              <a:ext uri="{FF2B5EF4-FFF2-40B4-BE49-F238E27FC236}">
                <a16:creationId xmlns:a16="http://schemas.microsoft.com/office/drawing/2014/main" id="{D07D4BE9-4C52-F1C6-855D-70F21248BD6A}"/>
              </a:ext>
            </a:extLst>
          </p:cNvPr>
          <p:cNvSpPr/>
          <p:nvPr/>
        </p:nvSpPr>
        <p:spPr>
          <a:xfrm>
            <a:off x="9424736" y="1403684"/>
            <a:ext cx="2125579" cy="4692315"/>
          </a:xfrm>
          <a:prstGeom prst="round1Rect">
            <a:avLst/>
          </a:prstGeom>
          <a:solidFill>
            <a:schemeClr val="tx2">
              <a:lumMod val="75000"/>
            </a:schemeClr>
          </a:solidFill>
          <a:ln>
            <a:solidFill>
              <a:schemeClr val="accent1">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2060"/>
              </a:solidFill>
              <a:cs typeface="Segoe UI"/>
            </a:endParaRPr>
          </a:p>
        </p:txBody>
      </p:sp>
      <p:sp>
        <p:nvSpPr>
          <p:cNvPr id="18" name="Rectangle 17">
            <a:extLst>
              <a:ext uri="{FF2B5EF4-FFF2-40B4-BE49-F238E27FC236}">
                <a16:creationId xmlns:a16="http://schemas.microsoft.com/office/drawing/2014/main" id="{8BE91279-D804-3D0B-C644-FCAA8B5B26E2}"/>
              </a:ext>
            </a:extLst>
          </p:cNvPr>
          <p:cNvSpPr/>
          <p:nvPr/>
        </p:nvSpPr>
        <p:spPr>
          <a:xfrm>
            <a:off x="762000" y="3519237"/>
            <a:ext cx="1814762" cy="2248770"/>
          </a:xfrm>
          <a:prstGeom prst="rect">
            <a:avLst/>
          </a:prstGeom>
          <a:solidFill>
            <a:schemeClr val="bg1"/>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solidFill>
                  <a:srgbClr val="002060"/>
                </a:solidFill>
                <a:cs typeface="Segoe UI"/>
              </a:rPr>
              <a:t>My Nguyen</a:t>
            </a:r>
            <a:endParaRPr lang="en-US" sz="1400" dirty="0">
              <a:solidFill>
                <a:srgbClr val="002060"/>
              </a:solidFill>
              <a:latin typeface="Microsoft YaHei UI Light"/>
              <a:ea typeface="Batang"/>
              <a:cs typeface="Segoe UI"/>
            </a:endParaRPr>
          </a:p>
          <a:p>
            <a:pPr algn="ctr"/>
            <a:r>
              <a:rPr lang="en-US" sz="1400" dirty="0">
                <a:solidFill>
                  <a:srgbClr val="002060"/>
                </a:solidFill>
                <a:latin typeface="Microsoft YaHei UI Light"/>
                <a:ea typeface="Batang"/>
                <a:cs typeface="Segoe UI"/>
              </a:rPr>
              <a:t>Product Manager</a:t>
            </a:r>
          </a:p>
          <a:p>
            <a:pPr algn="ctr"/>
            <a:endParaRPr lang="en-US" sz="1400">
              <a:solidFill>
                <a:srgbClr val="002060"/>
              </a:solidFill>
              <a:latin typeface="Microsoft YaHei UI Light"/>
              <a:ea typeface="Batang"/>
              <a:cs typeface="Segoe UI"/>
            </a:endParaRPr>
          </a:p>
          <a:p>
            <a:r>
              <a:rPr lang="en-US" sz="1200" dirty="0">
                <a:solidFill>
                  <a:srgbClr val="002060"/>
                </a:solidFill>
                <a:latin typeface="Microsoft YaHei UI Light"/>
                <a:ea typeface="Batang"/>
                <a:cs typeface="Segoe UI"/>
              </a:rPr>
              <a:t>I created the product roadmap, implement developer workflow and ensure product quality.</a:t>
            </a:r>
          </a:p>
        </p:txBody>
      </p:sp>
      <p:sp>
        <p:nvSpPr>
          <p:cNvPr id="19" name="Rectangle 18">
            <a:extLst>
              <a:ext uri="{FF2B5EF4-FFF2-40B4-BE49-F238E27FC236}">
                <a16:creationId xmlns:a16="http://schemas.microsoft.com/office/drawing/2014/main" id="{BF3EC3F1-F9EA-1E50-C984-4DEE60E495AA}"/>
              </a:ext>
            </a:extLst>
          </p:cNvPr>
          <p:cNvSpPr/>
          <p:nvPr/>
        </p:nvSpPr>
        <p:spPr>
          <a:xfrm>
            <a:off x="2957763" y="3519237"/>
            <a:ext cx="1814762" cy="2255396"/>
          </a:xfrm>
          <a:prstGeom prst="rect">
            <a:avLst/>
          </a:prstGeom>
          <a:solidFill>
            <a:schemeClr val="bg1"/>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solidFill>
                  <a:srgbClr val="002060"/>
                </a:solidFill>
                <a:cs typeface="Segoe UI"/>
              </a:rPr>
              <a:t>Fengyun</a:t>
            </a:r>
          </a:p>
          <a:p>
            <a:pPr algn="ctr"/>
            <a:r>
              <a:rPr lang="en-US" sz="1400" dirty="0">
                <a:solidFill>
                  <a:srgbClr val="002060"/>
                </a:solidFill>
                <a:latin typeface="Microsoft YaHei UI Light"/>
                <a:ea typeface="Microsoft YaHei UI Light"/>
                <a:cs typeface="Segoe UI"/>
              </a:rPr>
              <a:t>UI/UX</a:t>
            </a:r>
          </a:p>
          <a:p>
            <a:pPr algn="ctr"/>
            <a:endParaRPr lang="en-US" sz="1400">
              <a:solidFill>
                <a:srgbClr val="002060"/>
              </a:solidFill>
              <a:latin typeface="Microsoft YaHei UI Light"/>
              <a:ea typeface="Microsoft YaHei UI Light"/>
              <a:cs typeface="Segoe UI"/>
            </a:endParaRPr>
          </a:p>
          <a:p>
            <a:r>
              <a:rPr lang="en-US" sz="1200" dirty="0">
                <a:solidFill>
                  <a:srgbClr val="002060"/>
                </a:solidFill>
                <a:latin typeface="Microsoft YaHei UI Light"/>
                <a:ea typeface="Microsoft YaHei UI Light"/>
                <a:cs typeface="Segoe UI"/>
              </a:rPr>
              <a:t>I created UI design, and implement our Web UI to make sure our customers have an seamless and comprehensive experience.</a:t>
            </a:r>
          </a:p>
        </p:txBody>
      </p:sp>
      <p:sp>
        <p:nvSpPr>
          <p:cNvPr id="20" name="Rectangle 19">
            <a:extLst>
              <a:ext uri="{FF2B5EF4-FFF2-40B4-BE49-F238E27FC236}">
                <a16:creationId xmlns:a16="http://schemas.microsoft.com/office/drawing/2014/main" id="{E855E3FB-6803-0A7B-BF9E-7809D36BD0B6}"/>
              </a:ext>
            </a:extLst>
          </p:cNvPr>
          <p:cNvSpPr/>
          <p:nvPr/>
        </p:nvSpPr>
        <p:spPr>
          <a:xfrm>
            <a:off x="5193631" y="3519237"/>
            <a:ext cx="1814762" cy="2268648"/>
          </a:xfrm>
          <a:prstGeom prst="rect">
            <a:avLst/>
          </a:prstGeom>
          <a:solidFill>
            <a:schemeClr val="bg1"/>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solidFill>
                  <a:srgbClr val="002060"/>
                </a:solidFill>
                <a:cs typeface="Segoe UI"/>
              </a:rPr>
              <a:t>Xinyue</a:t>
            </a:r>
            <a:endParaRPr lang="en-US" dirty="0"/>
          </a:p>
          <a:p>
            <a:pPr algn="ctr"/>
            <a:r>
              <a:rPr lang="en-US" sz="1400" dirty="0">
                <a:solidFill>
                  <a:srgbClr val="002060"/>
                </a:solidFill>
                <a:latin typeface="Microsoft YaHei UI Light"/>
                <a:ea typeface="Microsoft YaHei UI Light"/>
                <a:cs typeface="Segoe UI"/>
              </a:rPr>
              <a:t>Full Stack Engineer</a:t>
            </a:r>
          </a:p>
          <a:p>
            <a:pPr algn="ctr"/>
            <a:endParaRPr lang="en-US" sz="1600">
              <a:solidFill>
                <a:srgbClr val="002060"/>
              </a:solidFill>
              <a:latin typeface="Microsoft YaHei UI Light"/>
              <a:ea typeface="Microsoft YaHei UI Light"/>
              <a:cs typeface="Segoe UI"/>
            </a:endParaRPr>
          </a:p>
          <a:p>
            <a:r>
              <a:rPr lang="en-US" sz="1200" dirty="0">
                <a:solidFill>
                  <a:srgbClr val="002060"/>
                </a:solidFill>
                <a:latin typeface="Microsoft YaHei UI Light"/>
                <a:ea typeface="Microsoft YaHei UI Light"/>
                <a:cs typeface="Segoe UI"/>
              </a:rPr>
              <a:t>I selected the web framework for our app, and implemented our Web UI. Also, I implemented Dijkstra algorithm.</a:t>
            </a:r>
          </a:p>
        </p:txBody>
      </p:sp>
      <p:sp>
        <p:nvSpPr>
          <p:cNvPr id="21" name="Rectangle 20">
            <a:extLst>
              <a:ext uri="{FF2B5EF4-FFF2-40B4-BE49-F238E27FC236}">
                <a16:creationId xmlns:a16="http://schemas.microsoft.com/office/drawing/2014/main" id="{7C931C0B-0D1C-8794-EA36-14D9B8B4AC22}"/>
              </a:ext>
            </a:extLst>
          </p:cNvPr>
          <p:cNvSpPr/>
          <p:nvPr/>
        </p:nvSpPr>
        <p:spPr>
          <a:xfrm>
            <a:off x="7332636" y="3519237"/>
            <a:ext cx="1821388" cy="2281901"/>
          </a:xfrm>
          <a:prstGeom prst="rect">
            <a:avLst/>
          </a:prstGeom>
          <a:solidFill>
            <a:schemeClr val="bg1"/>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solidFill>
                  <a:srgbClr val="002060"/>
                </a:solidFill>
                <a:cs typeface="Segoe UI"/>
              </a:rPr>
              <a:t>Junyi</a:t>
            </a:r>
            <a:endParaRPr lang="en-US" dirty="0"/>
          </a:p>
          <a:p>
            <a:pPr algn="ctr"/>
            <a:r>
              <a:rPr lang="en-US" sz="1400" dirty="0">
                <a:solidFill>
                  <a:srgbClr val="002060"/>
                </a:solidFill>
                <a:latin typeface="Microsoft YaHei UI Light"/>
                <a:ea typeface="Microsoft YaHei UI Light"/>
                <a:cs typeface="Segoe UI"/>
              </a:rPr>
              <a:t>Full Stack Engineer</a:t>
            </a:r>
          </a:p>
          <a:p>
            <a:endParaRPr lang="en-US" sz="1400">
              <a:solidFill>
                <a:srgbClr val="002060"/>
              </a:solidFill>
              <a:latin typeface="Microsoft YaHei UI Light"/>
              <a:ea typeface="Microsoft YaHei UI Light"/>
              <a:cs typeface="Segoe UI"/>
            </a:endParaRPr>
          </a:p>
          <a:p>
            <a:r>
              <a:rPr lang="en-US" sz="1200" dirty="0">
                <a:solidFill>
                  <a:srgbClr val="002060"/>
                </a:solidFill>
                <a:latin typeface="Microsoft YaHei UI Light"/>
                <a:ea typeface="+mn-lt"/>
                <a:cs typeface="+mn-lt"/>
              </a:rPr>
              <a:t>I contributed to the development of the Hash and Bellman algorithms, ensuring their effective implementation and optimal performance.</a:t>
            </a:r>
            <a:endParaRPr lang="en-US">
              <a:solidFill>
                <a:srgbClr val="002060"/>
              </a:solidFill>
              <a:latin typeface="Microsoft YaHei UI Light"/>
              <a:ea typeface="Microsoft YaHei UI Light"/>
            </a:endParaRPr>
          </a:p>
        </p:txBody>
      </p:sp>
      <p:sp>
        <p:nvSpPr>
          <p:cNvPr id="22" name="Rectangle 21">
            <a:extLst>
              <a:ext uri="{FF2B5EF4-FFF2-40B4-BE49-F238E27FC236}">
                <a16:creationId xmlns:a16="http://schemas.microsoft.com/office/drawing/2014/main" id="{F76BFDC0-05C0-2DE2-3DD8-9C208E0ED461}"/>
              </a:ext>
            </a:extLst>
          </p:cNvPr>
          <p:cNvSpPr/>
          <p:nvPr/>
        </p:nvSpPr>
        <p:spPr>
          <a:xfrm>
            <a:off x="9585156" y="3519237"/>
            <a:ext cx="1814762" cy="2262022"/>
          </a:xfrm>
          <a:prstGeom prst="rect">
            <a:avLst/>
          </a:prstGeom>
          <a:solidFill>
            <a:schemeClr val="bg1"/>
          </a:solidFill>
          <a:ln>
            <a:solidFill>
              <a:schemeClr val="bg1">
                <a:lumMod val="95000"/>
              </a:schemeClr>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r>
              <a:rPr lang="en-US" dirty="0">
                <a:solidFill>
                  <a:srgbClr val="002060"/>
                </a:solidFill>
                <a:cs typeface="Segoe UI"/>
              </a:rPr>
              <a:t>Yutong</a:t>
            </a:r>
            <a:endParaRPr lang="en-US" dirty="0"/>
          </a:p>
          <a:p>
            <a:pPr algn="ctr"/>
            <a:r>
              <a:rPr lang="en-US" sz="1400" dirty="0">
                <a:solidFill>
                  <a:srgbClr val="002060"/>
                </a:solidFill>
                <a:latin typeface="Microsoft YaHei UI Light"/>
                <a:ea typeface="Microsoft YaHei UI Light"/>
                <a:cs typeface="Segoe UI"/>
              </a:rPr>
              <a:t>Full Stack Engineer</a:t>
            </a:r>
          </a:p>
          <a:p>
            <a:pPr algn="ctr"/>
            <a:endParaRPr lang="en-US" sz="1400">
              <a:solidFill>
                <a:srgbClr val="002060"/>
              </a:solidFill>
              <a:latin typeface="Microsoft YaHei UI Light"/>
              <a:ea typeface="Microsoft YaHei UI Light"/>
              <a:cs typeface="Segoe UI"/>
            </a:endParaRPr>
          </a:p>
          <a:p>
            <a:r>
              <a:rPr lang="en-US" sz="1200" dirty="0">
                <a:solidFill>
                  <a:srgbClr val="002060"/>
                </a:solidFill>
                <a:latin typeface="Microsoft YaHei UI Light"/>
                <a:ea typeface="Microsoft YaHei UI Light"/>
                <a:cs typeface="Segoe UI"/>
              </a:rPr>
              <a:t>I contributed to the development of the Heap and BST algorithms, ensuring their effective implementation and optimal performance.</a:t>
            </a:r>
          </a:p>
          <a:p>
            <a:pPr algn="ctr"/>
            <a:endParaRPr lang="en-US" sz="1400">
              <a:solidFill>
                <a:srgbClr val="002060"/>
              </a:solidFill>
              <a:latin typeface="Microsoft YaHei UI Light"/>
              <a:ea typeface="Microsoft YaHei UI Light"/>
              <a:cs typeface="Segoe UI"/>
            </a:endParaRPr>
          </a:p>
        </p:txBody>
      </p:sp>
      <p:pic>
        <p:nvPicPr>
          <p:cNvPr id="7" name="图片 6">
            <a:extLst>
              <a:ext uri="{FF2B5EF4-FFF2-40B4-BE49-F238E27FC236}">
                <a16:creationId xmlns:a16="http://schemas.microsoft.com/office/drawing/2014/main" id="{94CE29EE-6D83-A150-8826-A4B335F8B9AE}"/>
              </a:ext>
            </a:extLst>
          </p:cNvPr>
          <p:cNvPicPr>
            <a:picLocks noChangeAspect="1"/>
          </p:cNvPicPr>
          <p:nvPr/>
        </p:nvPicPr>
        <p:blipFill>
          <a:blip r:embed="rId7"/>
          <a:stretch>
            <a:fillRect/>
          </a:stretch>
        </p:blipFill>
        <p:spPr>
          <a:xfrm>
            <a:off x="9585633" y="1715727"/>
            <a:ext cx="1804221" cy="1705901"/>
          </a:xfrm>
          <a:prstGeom prst="rect">
            <a:avLst/>
          </a:prstGeom>
        </p:spPr>
      </p:pic>
    </p:spTree>
    <p:extLst>
      <p:ext uri="{BB962C8B-B14F-4D97-AF65-F5344CB8AC3E}">
        <p14:creationId xmlns:p14="http://schemas.microsoft.com/office/powerpoint/2010/main" val="20658203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8B0BAB40-7D02-EF89-CDB5-7D296C81C8B1}"/>
              </a:ext>
            </a:extLst>
          </p:cNvPr>
          <p:cNvSpPr/>
          <p:nvPr/>
        </p:nvSpPr>
        <p:spPr>
          <a:xfrm>
            <a:off x="573973" y="1326078"/>
            <a:ext cx="5947558" cy="623454"/>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solidFill>
                  <a:srgbClr val="000000"/>
                </a:solidFill>
                <a:latin typeface="Arial"/>
                <a:cs typeface="Arial"/>
              </a:rPr>
              <a:t>Problem we are solving</a:t>
            </a:r>
          </a:p>
        </p:txBody>
      </p:sp>
      <p:sp>
        <p:nvSpPr>
          <p:cNvPr id="8" name="标题 7"/>
          <p:cNvSpPr>
            <a:spLocks noGrp="1"/>
          </p:cNvSpPr>
          <p:nvPr>
            <p:ph type="title"/>
          </p:nvPr>
        </p:nvSpPr>
        <p:spPr/>
        <p:txBody>
          <a:bodyPr rtlCol="0">
            <a:noAutofit/>
          </a:bodyPr>
          <a:lstStyle/>
          <a:p>
            <a:r>
              <a:rPr lang="zh-CN" altLang="en-US">
                <a:latin typeface="Microsoft YaHei UI Light"/>
                <a:ea typeface="Microsoft YaHei UI Light"/>
                <a:cs typeface="Segoe UI Light"/>
              </a:rPr>
              <a:t>Agenda for today</a:t>
            </a:r>
            <a:endParaRPr lang="en-US" altLang="zh-CN"/>
          </a:p>
        </p:txBody>
      </p:sp>
      <p:sp>
        <p:nvSpPr>
          <p:cNvPr id="5" name="Rectangle: Rounded Corners 4">
            <a:extLst>
              <a:ext uri="{FF2B5EF4-FFF2-40B4-BE49-F238E27FC236}">
                <a16:creationId xmlns:a16="http://schemas.microsoft.com/office/drawing/2014/main" id="{F4CCD1EB-3609-2420-0C72-9974D6594169}"/>
              </a:ext>
            </a:extLst>
          </p:cNvPr>
          <p:cNvSpPr/>
          <p:nvPr/>
        </p:nvSpPr>
        <p:spPr>
          <a:xfrm>
            <a:off x="573973" y="2137559"/>
            <a:ext cx="5531922" cy="623454"/>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000000"/>
                </a:solidFill>
                <a:latin typeface="Arial"/>
                <a:cs typeface="Arial"/>
              </a:rPr>
              <a:t>Product overview</a:t>
            </a:r>
          </a:p>
        </p:txBody>
      </p:sp>
      <p:sp>
        <p:nvSpPr>
          <p:cNvPr id="6" name="Rectangle: Rounded Corners 5">
            <a:extLst>
              <a:ext uri="{FF2B5EF4-FFF2-40B4-BE49-F238E27FC236}">
                <a16:creationId xmlns:a16="http://schemas.microsoft.com/office/drawing/2014/main" id="{47333A59-CFBE-FA83-5D8B-6A42E89FF5B9}"/>
              </a:ext>
            </a:extLst>
          </p:cNvPr>
          <p:cNvSpPr/>
          <p:nvPr/>
        </p:nvSpPr>
        <p:spPr>
          <a:xfrm>
            <a:off x="573973" y="2949039"/>
            <a:ext cx="5165767" cy="623454"/>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000000"/>
                </a:solidFill>
                <a:latin typeface="Arial"/>
                <a:cs typeface="Arial"/>
              </a:rPr>
              <a:t>Tech stack</a:t>
            </a:r>
          </a:p>
        </p:txBody>
      </p:sp>
      <p:sp>
        <p:nvSpPr>
          <p:cNvPr id="7" name="Rectangle: Rounded Corners 6">
            <a:extLst>
              <a:ext uri="{FF2B5EF4-FFF2-40B4-BE49-F238E27FC236}">
                <a16:creationId xmlns:a16="http://schemas.microsoft.com/office/drawing/2014/main" id="{F4EF5981-1939-C199-2B3B-E81E705107A2}"/>
              </a:ext>
            </a:extLst>
          </p:cNvPr>
          <p:cNvSpPr/>
          <p:nvPr/>
        </p:nvSpPr>
        <p:spPr>
          <a:xfrm>
            <a:off x="573973" y="3760520"/>
            <a:ext cx="4591793" cy="623454"/>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000000"/>
                </a:solidFill>
                <a:latin typeface="Arial"/>
                <a:cs typeface="Arial"/>
              </a:rPr>
              <a:t>Milestones</a:t>
            </a:r>
          </a:p>
        </p:txBody>
      </p:sp>
      <p:sp>
        <p:nvSpPr>
          <p:cNvPr id="9" name="Rectangle: Rounded Corners 8">
            <a:extLst>
              <a:ext uri="{FF2B5EF4-FFF2-40B4-BE49-F238E27FC236}">
                <a16:creationId xmlns:a16="http://schemas.microsoft.com/office/drawing/2014/main" id="{4BE32377-F044-B02E-15E5-B690CD378EDF}"/>
              </a:ext>
            </a:extLst>
          </p:cNvPr>
          <p:cNvSpPr/>
          <p:nvPr/>
        </p:nvSpPr>
        <p:spPr>
          <a:xfrm>
            <a:off x="573973" y="4572000"/>
            <a:ext cx="4146469" cy="623454"/>
          </a:xfrm>
          <a:prstGeom prst="roundRect">
            <a:avLst/>
          </a:prstGeom>
          <a:solidFill>
            <a:schemeClr val="accent2">
              <a:lumMod val="20000"/>
              <a:lumOff val="80000"/>
            </a:schemeClr>
          </a:solidFill>
          <a:ln>
            <a:solidFill>
              <a:schemeClr val="accent2">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en-US">
                <a:solidFill>
                  <a:srgbClr val="000000"/>
                </a:solidFill>
                <a:latin typeface="Arial"/>
                <a:cs typeface="Arial"/>
              </a:rPr>
              <a:t>Demo</a:t>
            </a:r>
            <a:endParaRPr lang="en-US"/>
          </a:p>
        </p:txBody>
      </p:sp>
    </p:spTree>
    <p:extLst>
      <p:ext uri="{BB962C8B-B14F-4D97-AF65-F5344CB8AC3E}">
        <p14:creationId xmlns:p14="http://schemas.microsoft.com/office/powerpoint/2010/main" val="219782314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ppt_x"/>
                                          </p:val>
                                        </p:tav>
                                        <p:tav tm="100000">
                                          <p:val>
                                            <p:strVal val="#ppt_x"/>
                                          </p:val>
                                        </p:tav>
                                      </p:tavLst>
                                    </p:anim>
                                    <p:anim calcmode="lin" valueType="num">
                                      <p:cBhvr additive="base">
                                        <p:cTn id="2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D04C8-503B-1EB0-38EC-7D85AE7232D8}"/>
              </a:ext>
            </a:extLst>
          </p:cNvPr>
          <p:cNvSpPr>
            <a:spLocks noGrp="1"/>
          </p:cNvSpPr>
          <p:nvPr>
            <p:ph type="title"/>
          </p:nvPr>
        </p:nvSpPr>
        <p:spPr/>
        <p:txBody>
          <a:bodyPr/>
          <a:lstStyle/>
          <a:p>
            <a:r>
              <a:rPr lang="en-US">
                <a:latin typeface="Microsoft YaHei UI Light"/>
                <a:ea typeface="Microsoft YaHei UI Light"/>
              </a:rPr>
              <a:t>Problem statement</a:t>
            </a:r>
            <a:endParaRPr lang="en-US"/>
          </a:p>
        </p:txBody>
      </p:sp>
      <p:sp>
        <p:nvSpPr>
          <p:cNvPr id="3" name="Content Placeholder 2">
            <a:extLst>
              <a:ext uri="{FF2B5EF4-FFF2-40B4-BE49-F238E27FC236}">
                <a16:creationId xmlns:a16="http://schemas.microsoft.com/office/drawing/2014/main" id="{E5DD8FB2-2A42-AF2B-CF85-21EF900E20EB}"/>
              </a:ext>
            </a:extLst>
          </p:cNvPr>
          <p:cNvSpPr>
            <a:spLocks noGrp="1"/>
          </p:cNvSpPr>
          <p:nvPr>
            <p:ph sz="quarter" idx="10"/>
          </p:nvPr>
        </p:nvSpPr>
        <p:spPr>
          <a:xfrm>
            <a:off x="569780" y="1362540"/>
            <a:ext cx="11085629" cy="2160341"/>
          </a:xfrm>
          <a:prstGeom prst="round2SameRect">
            <a:avLst/>
          </a:prstGeom>
          <a:solidFill>
            <a:schemeClr val="accent4">
              <a:lumMod val="20000"/>
              <a:lumOff val="80000"/>
            </a:schemeClr>
          </a:solidFill>
        </p:spPr>
        <p:txBody>
          <a:bodyPr vert="horz" lIns="91440" tIns="45720" rIns="91440" bIns="45720" rtlCol="0" anchor="t">
            <a:noAutofit/>
          </a:bodyPr>
          <a:lstStyle/>
          <a:p>
            <a:r>
              <a:rPr lang="en-US">
                <a:solidFill>
                  <a:srgbClr val="172B4D"/>
                </a:solidFill>
                <a:latin typeface="Microsoft YaHei UI"/>
                <a:ea typeface="Microsoft YaHei UI"/>
              </a:rPr>
              <a:t>A fundamental subject yet oftentimes challenging for software engineering and computer science students is algorithms and data structures, due to the difficulty in understanding how the algorithm works. We are looking to solve this problem with </a:t>
            </a:r>
            <a:r>
              <a:rPr lang="en-US" b="1">
                <a:solidFill>
                  <a:srgbClr val="172B4D"/>
                </a:solidFill>
                <a:latin typeface="Microsoft YaHei UI"/>
                <a:ea typeface="Microsoft YaHei UI"/>
              </a:rPr>
              <a:t>Algo Shadow.</a:t>
            </a:r>
            <a:endParaRPr lang="en-US">
              <a:solidFill>
                <a:srgbClr val="404040"/>
              </a:solidFill>
            </a:endParaRPr>
          </a:p>
          <a:p>
            <a:r>
              <a:rPr lang="en-US" b="1">
                <a:solidFill>
                  <a:srgbClr val="172B4D"/>
                </a:solidFill>
                <a:latin typeface="Microsoft YaHei UI"/>
                <a:ea typeface="Microsoft YaHei UI"/>
              </a:rPr>
              <a:t>Algo Shadow </a:t>
            </a:r>
            <a:r>
              <a:rPr lang="en-US">
                <a:solidFill>
                  <a:srgbClr val="172B4D"/>
                </a:solidFill>
                <a:latin typeface="Microsoft YaHei UI"/>
                <a:ea typeface="Microsoft YaHei UI"/>
              </a:rPr>
              <a:t>is an Algorithm Visualizer. With this application, users can pick an algorithms and visualize each algorithm’s state as they step thru each execution step. Through this exercise, our application can help users to understand how each algorithm works.</a:t>
            </a:r>
            <a:endParaRPr lang="en-US"/>
          </a:p>
        </p:txBody>
      </p:sp>
      <p:sp>
        <p:nvSpPr>
          <p:cNvPr id="5" name="Content Placeholder 2">
            <a:extLst>
              <a:ext uri="{FF2B5EF4-FFF2-40B4-BE49-F238E27FC236}">
                <a16:creationId xmlns:a16="http://schemas.microsoft.com/office/drawing/2014/main" id="{755DE5CC-9003-F529-E3B2-6CFCFEAEF776}"/>
              </a:ext>
            </a:extLst>
          </p:cNvPr>
          <p:cNvSpPr txBox="1">
            <a:spLocks/>
          </p:cNvSpPr>
          <p:nvPr/>
        </p:nvSpPr>
        <p:spPr>
          <a:xfrm>
            <a:off x="6216827" y="3603641"/>
            <a:ext cx="5437590" cy="2958522"/>
          </a:xfrm>
          <a:prstGeom prst="rect">
            <a:avLst/>
          </a:prstGeom>
          <a:solidFill>
            <a:schemeClr val="accent2">
              <a:lumMod val="20000"/>
              <a:lumOff val="80000"/>
            </a:schemeClr>
          </a:solidFill>
          <a:ln>
            <a:solidFill>
              <a:schemeClr val="accent1">
                <a:lumMod val="20000"/>
                <a:lumOff val="80000"/>
              </a:schemeClr>
            </a:solidFill>
          </a:ln>
        </p:spPr>
        <p:txBody>
          <a:bodyPr vert="horz" lIns="91440" tIns="45720" rIns="91440" bIns="45720" rtlCol="0" anchor="t">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nSpc>
                <a:spcPct val="120000"/>
              </a:lnSpc>
            </a:pPr>
            <a:r>
              <a:rPr lang="en-US" b="1">
                <a:solidFill>
                  <a:srgbClr val="172B4D"/>
                </a:solidFill>
                <a:latin typeface="Microsoft YaHei UI"/>
                <a:ea typeface="Microsoft YaHei UI"/>
              </a:rPr>
              <a:t>Benefits</a:t>
            </a:r>
            <a:endParaRPr lang="en-US" b="1">
              <a:latin typeface="Microsoft YaHei UI"/>
              <a:ea typeface="Microsoft YaHei UI"/>
            </a:endParaRPr>
          </a:p>
          <a:p>
            <a:pPr marL="285750" indent="-285750">
              <a:lnSpc>
                <a:spcPct val="120000"/>
              </a:lnSpc>
              <a:buFont typeface="Arial"/>
              <a:buChar char="•"/>
            </a:pPr>
            <a:r>
              <a:rPr lang="en-US">
                <a:latin typeface="Microsoft YaHei UI"/>
                <a:ea typeface="Microsoft YaHei UI"/>
              </a:rPr>
              <a:t>Visualization: Decomposes complex algorithms into clear, step-by-step visuals, showcasing how data is processed and transformed.</a:t>
            </a:r>
          </a:p>
          <a:p>
            <a:pPr marL="285750" indent="-285750">
              <a:lnSpc>
                <a:spcPct val="120000"/>
              </a:lnSpc>
              <a:buFont typeface="Arial"/>
              <a:buChar char="•"/>
            </a:pPr>
            <a:r>
              <a:rPr lang="en-US">
                <a:latin typeface="Microsoft YaHei UI"/>
                <a:ea typeface="Microsoft YaHei UI"/>
              </a:rPr>
              <a:t>Analysis Tools: Allows users to retrieve past data and use charts for a detailed analysis of the time complexity of their experimented algorithms.</a:t>
            </a:r>
          </a:p>
          <a:p>
            <a:pPr>
              <a:lnSpc>
                <a:spcPct val="120000"/>
              </a:lnSpc>
            </a:pPr>
            <a:endParaRPr lang="en-US"/>
          </a:p>
        </p:txBody>
      </p:sp>
      <p:sp>
        <p:nvSpPr>
          <p:cNvPr id="6" name="Content Placeholder 2">
            <a:extLst>
              <a:ext uri="{FF2B5EF4-FFF2-40B4-BE49-F238E27FC236}">
                <a16:creationId xmlns:a16="http://schemas.microsoft.com/office/drawing/2014/main" id="{C083166F-BB38-EDD3-5B11-DC1783DD97DA}"/>
              </a:ext>
            </a:extLst>
          </p:cNvPr>
          <p:cNvSpPr txBox="1">
            <a:spLocks/>
          </p:cNvSpPr>
          <p:nvPr/>
        </p:nvSpPr>
        <p:spPr>
          <a:xfrm>
            <a:off x="604265" y="3603641"/>
            <a:ext cx="5562459" cy="1189103"/>
          </a:xfrm>
          <a:prstGeom prst="rect">
            <a:avLst/>
          </a:prstGeom>
          <a:solidFill>
            <a:schemeClr val="accent2">
              <a:lumMod val="20000"/>
              <a:lumOff val="80000"/>
            </a:schemeClr>
          </a:solidFill>
          <a:ln>
            <a:solidFill>
              <a:schemeClr val="accent1">
                <a:lumMod val="20000"/>
                <a:lumOff val="80000"/>
              </a:schemeClr>
            </a:solidFill>
          </a:ln>
        </p:spPr>
        <p:txBody>
          <a:bodyPr vert="horz" lIns="91440" tIns="45720" rIns="91440" bIns="45720" rtlCol="0" anchor="t">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nSpc>
                <a:spcPct val="100000"/>
              </a:lnSpc>
            </a:pPr>
            <a:r>
              <a:rPr lang="en-US" b="1">
                <a:latin typeface="Microsoft YaHei UI"/>
                <a:ea typeface="Microsoft YaHei UI"/>
              </a:rPr>
              <a:t>Target Users</a:t>
            </a:r>
            <a:endParaRPr lang="en-US"/>
          </a:p>
          <a:p>
            <a:pPr marL="171450" indent="-171450">
              <a:lnSpc>
                <a:spcPct val="100000"/>
              </a:lnSpc>
              <a:buFont typeface="Arial"/>
              <a:buChar char="•"/>
            </a:pPr>
            <a:r>
              <a:rPr lang="en-US">
                <a:solidFill>
                  <a:srgbClr val="172B4D"/>
                </a:solidFill>
                <a:latin typeface="Microsoft YaHei UI"/>
                <a:ea typeface="Microsoft YaHei UI"/>
              </a:rPr>
              <a:t>Our application is intended for students or professionals, who want to learn or refresh their knowledge of Algorithms and Data Structures.</a:t>
            </a:r>
            <a:endParaRPr lang="en-US">
              <a:latin typeface="Microsoft YaHei UI"/>
              <a:ea typeface="Microsoft YaHei UI"/>
            </a:endParaRPr>
          </a:p>
        </p:txBody>
      </p:sp>
      <p:sp>
        <p:nvSpPr>
          <p:cNvPr id="4" name="Content Placeholder 2">
            <a:extLst>
              <a:ext uri="{FF2B5EF4-FFF2-40B4-BE49-F238E27FC236}">
                <a16:creationId xmlns:a16="http://schemas.microsoft.com/office/drawing/2014/main" id="{CDA67C60-0637-ADF4-3399-72E4D07F883F}"/>
              </a:ext>
            </a:extLst>
          </p:cNvPr>
          <p:cNvSpPr txBox="1">
            <a:spLocks/>
          </p:cNvSpPr>
          <p:nvPr/>
        </p:nvSpPr>
        <p:spPr>
          <a:xfrm>
            <a:off x="604265" y="4843180"/>
            <a:ext cx="5562459" cy="1709898"/>
          </a:xfrm>
          <a:prstGeom prst="rect">
            <a:avLst/>
          </a:prstGeom>
          <a:solidFill>
            <a:schemeClr val="accent2">
              <a:lumMod val="20000"/>
              <a:lumOff val="80000"/>
            </a:schemeClr>
          </a:solidFill>
          <a:ln>
            <a:solidFill>
              <a:schemeClr val="accent1">
                <a:lumMod val="20000"/>
                <a:lumOff val="80000"/>
              </a:schemeClr>
            </a:solidFill>
          </a:ln>
        </p:spPr>
        <p:txBody>
          <a:bodyPr vert="horz" lIns="91440" tIns="45720" rIns="91440" bIns="45720" rtlCol="0" anchor="t">
            <a:normAutofit/>
          </a:bodyPr>
          <a:lstStyle>
            <a:lvl1pPr marL="0" indent="0" algn="l" defTabSz="914400" rtl="0" eaLnBrk="1" latinLnBrk="0" hangingPunct="1">
              <a:lnSpc>
                <a:spcPct val="150000"/>
              </a:lnSpc>
              <a:spcBef>
                <a:spcPts val="1000"/>
              </a:spcBef>
              <a:spcAft>
                <a:spcPts val="1200"/>
              </a:spcAft>
              <a:buFontTx/>
              <a:buNone/>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smtClean="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a:solidFill>
                  <a:schemeClr val="tx1">
                    <a:lumMod val="75000"/>
                    <a:lumOff val="25000"/>
                  </a:schemeClr>
                </a:solidFill>
                <a:latin typeface="Microsoft YaHei UI" panose="020B0503020204020204" pitchFamily="34" charset="-122"/>
                <a:ea typeface="Microsoft YaHei UI" panose="020B0503020204020204" pitchFamily="34" charset="-122"/>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a:lstStyle>
          <a:p>
            <a:pPr>
              <a:lnSpc>
                <a:spcPct val="100000"/>
              </a:lnSpc>
            </a:pPr>
            <a:r>
              <a:rPr lang="en-US" b="1">
                <a:latin typeface="Microsoft YaHei UI"/>
                <a:ea typeface="Microsoft YaHei UI"/>
              </a:rPr>
              <a:t>Scope   </a:t>
            </a:r>
            <a:endParaRPr lang="en-US" b="1"/>
          </a:p>
          <a:p>
            <a:pPr marL="171450" indent="-171450">
              <a:lnSpc>
                <a:spcPct val="100000"/>
              </a:lnSpc>
              <a:buFont typeface="Arial"/>
              <a:buChar char="•"/>
            </a:pPr>
            <a:r>
              <a:rPr lang="en-US">
                <a:solidFill>
                  <a:srgbClr val="172B4D"/>
                </a:solidFill>
                <a:latin typeface="Microsoft YaHei UI"/>
                <a:ea typeface="Microsoft YaHei UI"/>
              </a:rPr>
              <a:t>For this class, we are looking to create a web application that runs on local machine</a:t>
            </a:r>
          </a:p>
          <a:p>
            <a:pPr marL="171450" indent="-171450">
              <a:lnSpc>
                <a:spcPct val="100000"/>
              </a:lnSpc>
              <a:buFont typeface="Arial"/>
              <a:buChar char="•"/>
            </a:pPr>
            <a:r>
              <a:rPr lang="en-US">
                <a:solidFill>
                  <a:srgbClr val="172B4D"/>
                </a:solidFill>
                <a:latin typeface="Microsoft YaHei UI"/>
                <a:ea typeface="Microsoft YaHei UI"/>
              </a:rPr>
              <a:t>The web application has Front-end, Back-end, and a Database to save users information</a:t>
            </a:r>
          </a:p>
        </p:txBody>
      </p:sp>
    </p:spTree>
    <p:extLst>
      <p:ext uri="{BB962C8B-B14F-4D97-AF65-F5344CB8AC3E}">
        <p14:creationId xmlns:p14="http://schemas.microsoft.com/office/powerpoint/2010/main" val="7487489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rtlCol="0"/>
          <a:lstStyle/>
          <a:p>
            <a:r>
              <a:rPr lang="zh-CN" altLang="en-US">
                <a:latin typeface="Microsoft YaHei UI Light"/>
                <a:ea typeface="Microsoft YaHei UI Light"/>
              </a:rPr>
              <a:t>Product introduction</a:t>
            </a:r>
            <a:endParaRPr lang="zh-CN" altLang="en-US"/>
          </a:p>
        </p:txBody>
      </p:sp>
      <p:sp>
        <p:nvSpPr>
          <p:cNvPr id="30" name="内容占位符 17"/>
          <p:cNvSpPr txBox="1">
            <a:spLocks/>
          </p:cNvSpPr>
          <p:nvPr/>
        </p:nvSpPr>
        <p:spPr>
          <a:xfrm>
            <a:off x="541609" y="1455491"/>
            <a:ext cx="5110161" cy="47114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latin typeface="Microsoft YaHei UI" panose="020B0503020204020204" pitchFamily="34" charset="-122"/>
              <a:ea typeface="Microsoft YaHei UI" panose="020B0503020204020204" pitchFamily="34" charset="-122"/>
            </a:endParaRPr>
          </a:p>
        </p:txBody>
      </p:sp>
      <p:grpSp>
        <p:nvGrpSpPr>
          <p:cNvPr id="13" name="组 12" descr="带有编号 1（表示第 1 步）的小圆圈"/>
          <p:cNvGrpSpPr/>
          <p:nvPr/>
        </p:nvGrpSpPr>
        <p:grpSpPr bwMode="blackWhite">
          <a:xfrm>
            <a:off x="558723" y="1542440"/>
            <a:ext cx="558179" cy="409838"/>
            <a:chOff x="6953426" y="711274"/>
            <a:chExt cx="558179" cy="409838"/>
          </a:xfrm>
        </p:grpSpPr>
        <p:sp>
          <p:nvSpPr>
            <p:cNvPr id="14" name="椭圆形 13" descr="小圆圈"/>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sp>
          <p:nvSpPr>
            <p:cNvPr id="15" name="文本框 14" descr="编号 1"/>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en-US" altLang="zh-CN" b="1">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1</a:t>
              </a:r>
            </a:p>
          </p:txBody>
        </p:sp>
      </p:grpSp>
      <p:sp>
        <p:nvSpPr>
          <p:cNvPr id="16" name="内容占位符 17"/>
          <p:cNvSpPr txBox="1">
            <a:spLocks/>
          </p:cNvSpPr>
          <p:nvPr/>
        </p:nvSpPr>
        <p:spPr>
          <a:xfrm>
            <a:off x="1066040" y="1958189"/>
            <a:ext cx="2486328" cy="913994"/>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solidFill>
                <a:prstClr val="black">
                  <a:lumMod val="75000"/>
                  <a:lumOff val="25000"/>
                </a:prstClr>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nvGrpSpPr>
          <p:cNvPr id="18" name="组 17" descr="带有编号 2（表示第 2 步）的小圆圈"/>
          <p:cNvGrpSpPr/>
          <p:nvPr/>
        </p:nvGrpSpPr>
        <p:grpSpPr bwMode="blackWhite">
          <a:xfrm>
            <a:off x="558723" y="2243592"/>
            <a:ext cx="558179" cy="409838"/>
            <a:chOff x="6953426" y="711274"/>
            <a:chExt cx="558179" cy="409838"/>
          </a:xfrm>
        </p:grpSpPr>
        <p:sp>
          <p:nvSpPr>
            <p:cNvPr id="23" name="椭圆形 22" descr="小圆圈"/>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sp>
          <p:nvSpPr>
            <p:cNvPr id="24" name="文本框 23" descr="编号 2"/>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en-US" altLang="zh-CN" b="1">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2</a:t>
              </a:r>
            </a:p>
          </p:txBody>
        </p:sp>
      </p:grpSp>
      <p:sp>
        <p:nvSpPr>
          <p:cNvPr id="25" name="内容占位符 17"/>
          <p:cNvSpPr txBox="1">
            <a:spLocks/>
          </p:cNvSpPr>
          <p:nvPr/>
        </p:nvSpPr>
        <p:spPr>
          <a:xfrm>
            <a:off x="1066038" y="2936927"/>
            <a:ext cx="2651153" cy="145610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solidFill>
                <a:prstClr val="black">
                  <a:lumMod val="75000"/>
                  <a:lumOff val="25000"/>
                </a:prstClr>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nvGrpSpPr>
          <p:cNvPr id="26" name="组 25" descr="带有编号 3（表示第 3 步）的小圆圈"/>
          <p:cNvGrpSpPr/>
          <p:nvPr/>
        </p:nvGrpSpPr>
        <p:grpSpPr bwMode="blackWhite">
          <a:xfrm>
            <a:off x="557318" y="2934532"/>
            <a:ext cx="558179" cy="409838"/>
            <a:chOff x="6953426" y="711274"/>
            <a:chExt cx="558179" cy="409838"/>
          </a:xfrm>
        </p:grpSpPr>
        <p:sp>
          <p:nvSpPr>
            <p:cNvPr id="27" name="椭圆形 26" descr="小圆圈"/>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sp>
          <p:nvSpPr>
            <p:cNvPr id="28" name="文本框 27" descr="编号 3"/>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en-US" altLang="zh-CN" b="1">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3</a:t>
              </a:r>
            </a:p>
          </p:txBody>
        </p:sp>
      </p:grpSp>
      <p:sp>
        <p:nvSpPr>
          <p:cNvPr id="29" name="内容占位符 17"/>
          <p:cNvSpPr txBox="1">
            <a:spLocks/>
          </p:cNvSpPr>
          <p:nvPr/>
        </p:nvSpPr>
        <p:spPr>
          <a:xfrm>
            <a:off x="1076799" y="4360521"/>
            <a:ext cx="2784602" cy="111067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solidFill>
                <a:prstClr val="black">
                  <a:lumMod val="75000"/>
                  <a:lumOff val="25000"/>
                </a:prstClr>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sp>
        <p:nvSpPr>
          <p:cNvPr id="17" name="内容占位符 17"/>
          <p:cNvSpPr txBox="1">
            <a:spLocks/>
          </p:cNvSpPr>
          <p:nvPr/>
        </p:nvSpPr>
        <p:spPr>
          <a:xfrm>
            <a:off x="628962" y="5832234"/>
            <a:ext cx="3449878" cy="69290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rtl="0">
              <a:spcAft>
                <a:spcPts val="2000"/>
              </a:spcAft>
              <a:buNone/>
            </a:pPr>
            <a:endParaRPr lang="zh-CN" altLang="en-US">
              <a:solidFill>
                <a:prstClr val="black">
                  <a:lumMod val="75000"/>
                  <a:lumOff val="25000"/>
                </a:prstClr>
              </a:solidFill>
              <a:latin typeface="Microsoft YaHei UI" panose="020B0503020204020204" pitchFamily="34" charset="-122"/>
              <a:ea typeface="Microsoft YaHei UI" panose="020B0503020204020204" pitchFamily="34" charset="-122"/>
            </a:endParaRPr>
          </a:p>
        </p:txBody>
      </p:sp>
      <p:pic>
        <p:nvPicPr>
          <p:cNvPr id="2" name="Picture 1" descr="A diagram of a diagram&#10;&#10;Description automatically generated">
            <a:extLst>
              <a:ext uri="{FF2B5EF4-FFF2-40B4-BE49-F238E27FC236}">
                <a16:creationId xmlns:a16="http://schemas.microsoft.com/office/drawing/2014/main" id="{B925756B-D1AF-F35B-D79F-F66F41A0C2C8}"/>
              </a:ext>
            </a:extLst>
          </p:cNvPr>
          <p:cNvPicPr>
            <a:picLocks noChangeAspect="1"/>
          </p:cNvPicPr>
          <p:nvPr/>
        </p:nvPicPr>
        <p:blipFill>
          <a:blip r:embed="rId3"/>
          <a:stretch>
            <a:fillRect/>
          </a:stretch>
        </p:blipFill>
        <p:spPr>
          <a:xfrm>
            <a:off x="381000" y="3712204"/>
            <a:ext cx="11478985" cy="2737405"/>
          </a:xfrm>
          <a:prstGeom prst="rect">
            <a:avLst/>
          </a:prstGeom>
        </p:spPr>
      </p:pic>
      <p:grpSp>
        <p:nvGrpSpPr>
          <p:cNvPr id="4" name="组 12" descr="带有编号 1（表示第 1 步）的小圆圈">
            <a:extLst>
              <a:ext uri="{FF2B5EF4-FFF2-40B4-BE49-F238E27FC236}">
                <a16:creationId xmlns:a16="http://schemas.microsoft.com/office/drawing/2014/main" id="{FCD2D79E-C635-0788-3E14-14B8BB28B3AF}"/>
              </a:ext>
            </a:extLst>
          </p:cNvPr>
          <p:cNvGrpSpPr/>
          <p:nvPr/>
        </p:nvGrpSpPr>
        <p:grpSpPr bwMode="blackWhite">
          <a:xfrm>
            <a:off x="1549323" y="3828440"/>
            <a:ext cx="558179" cy="409838"/>
            <a:chOff x="6953426" y="711274"/>
            <a:chExt cx="558179" cy="409838"/>
          </a:xfrm>
        </p:grpSpPr>
        <p:sp>
          <p:nvSpPr>
            <p:cNvPr id="5" name="椭圆形 13" descr="小圆圈">
              <a:extLst>
                <a:ext uri="{FF2B5EF4-FFF2-40B4-BE49-F238E27FC236}">
                  <a16:creationId xmlns:a16="http://schemas.microsoft.com/office/drawing/2014/main" id="{0199A931-DC6C-D6E0-25C3-BAC0A0A01F7C}"/>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sp>
          <p:nvSpPr>
            <p:cNvPr id="6" name="文本框 14" descr="编号 1">
              <a:extLst>
                <a:ext uri="{FF2B5EF4-FFF2-40B4-BE49-F238E27FC236}">
                  <a16:creationId xmlns:a16="http://schemas.microsoft.com/office/drawing/2014/main" id="{1BA0669D-E134-D40E-D1D5-F497CF9F2ABF}"/>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en-US" altLang="zh-CN" b="1">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1</a:t>
              </a:r>
            </a:p>
          </p:txBody>
        </p:sp>
      </p:grpSp>
      <p:grpSp>
        <p:nvGrpSpPr>
          <p:cNvPr id="7" name="组 17" descr="带有编号 2（表示第 2 步）的小圆圈">
            <a:extLst>
              <a:ext uri="{FF2B5EF4-FFF2-40B4-BE49-F238E27FC236}">
                <a16:creationId xmlns:a16="http://schemas.microsoft.com/office/drawing/2014/main" id="{C5FD8E9B-9226-2B97-0B75-C9A782D40CDE}"/>
              </a:ext>
            </a:extLst>
          </p:cNvPr>
          <p:cNvGrpSpPr/>
          <p:nvPr/>
        </p:nvGrpSpPr>
        <p:grpSpPr bwMode="blackWhite">
          <a:xfrm>
            <a:off x="5843737" y="3827463"/>
            <a:ext cx="558179" cy="409838"/>
            <a:chOff x="6953426" y="711274"/>
            <a:chExt cx="558179" cy="409838"/>
          </a:xfrm>
        </p:grpSpPr>
        <p:sp>
          <p:nvSpPr>
            <p:cNvPr id="8" name="椭圆形 22" descr="小圆圈">
              <a:extLst>
                <a:ext uri="{FF2B5EF4-FFF2-40B4-BE49-F238E27FC236}">
                  <a16:creationId xmlns:a16="http://schemas.microsoft.com/office/drawing/2014/main" id="{8F78616A-15A6-5044-9498-2A8D3F39FA5B}"/>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sp>
          <p:nvSpPr>
            <p:cNvPr id="9" name="文本框 23" descr="编号 2">
              <a:extLst>
                <a:ext uri="{FF2B5EF4-FFF2-40B4-BE49-F238E27FC236}">
                  <a16:creationId xmlns:a16="http://schemas.microsoft.com/office/drawing/2014/main" id="{390FCEA9-55FC-30FC-2231-C6865618EBA9}"/>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en-US" altLang="zh-CN" b="1">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2</a:t>
              </a:r>
            </a:p>
          </p:txBody>
        </p:sp>
      </p:grpSp>
      <p:grpSp>
        <p:nvGrpSpPr>
          <p:cNvPr id="10" name="组 25" descr="带有编号 3（表示第 3 步）的小圆圈">
            <a:extLst>
              <a:ext uri="{FF2B5EF4-FFF2-40B4-BE49-F238E27FC236}">
                <a16:creationId xmlns:a16="http://schemas.microsoft.com/office/drawing/2014/main" id="{A4E608D4-B92A-99A6-9162-35A3945A7538}"/>
              </a:ext>
            </a:extLst>
          </p:cNvPr>
          <p:cNvGrpSpPr/>
          <p:nvPr/>
        </p:nvGrpSpPr>
        <p:grpSpPr bwMode="blackWhite">
          <a:xfrm>
            <a:off x="9799290" y="3827161"/>
            <a:ext cx="558179" cy="409838"/>
            <a:chOff x="6953426" y="711274"/>
            <a:chExt cx="558179" cy="409838"/>
          </a:xfrm>
        </p:grpSpPr>
        <p:sp>
          <p:nvSpPr>
            <p:cNvPr id="12" name="椭圆形 26" descr="小圆圈">
              <a:extLst>
                <a:ext uri="{FF2B5EF4-FFF2-40B4-BE49-F238E27FC236}">
                  <a16:creationId xmlns:a16="http://schemas.microsoft.com/office/drawing/2014/main" id="{A340E1A7-AF24-8874-3880-DF2B8BA0B1B4}"/>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sp>
          <p:nvSpPr>
            <p:cNvPr id="19" name="文本框 27" descr="编号 3">
              <a:extLst>
                <a:ext uri="{FF2B5EF4-FFF2-40B4-BE49-F238E27FC236}">
                  <a16:creationId xmlns:a16="http://schemas.microsoft.com/office/drawing/2014/main" id="{5C57C9F4-4CE1-78C5-BDED-ED34C01001BB}"/>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en-US" altLang="zh-CN" b="1">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3</a:t>
              </a:r>
            </a:p>
          </p:txBody>
        </p:sp>
      </p:grpSp>
      <p:sp>
        <p:nvSpPr>
          <p:cNvPr id="21" name="TextBox 20">
            <a:extLst>
              <a:ext uri="{FF2B5EF4-FFF2-40B4-BE49-F238E27FC236}">
                <a16:creationId xmlns:a16="http://schemas.microsoft.com/office/drawing/2014/main" id="{04A109B8-F24C-EB2B-C256-8DE2900863A2}"/>
              </a:ext>
            </a:extLst>
          </p:cNvPr>
          <p:cNvSpPr txBox="1"/>
          <p:nvPr/>
        </p:nvSpPr>
        <p:spPr>
          <a:xfrm>
            <a:off x="1115786" y="1453244"/>
            <a:ext cx="1019991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Segoe UI"/>
              </a:rPr>
              <a:t>In the Web UI, the users can select an Algorithm and interactive with it, or running experiment to see how long it takes</a:t>
            </a:r>
            <a:endParaRPr lang="en-US"/>
          </a:p>
        </p:txBody>
      </p:sp>
      <p:sp>
        <p:nvSpPr>
          <p:cNvPr id="22" name="TextBox 21">
            <a:extLst>
              <a:ext uri="{FF2B5EF4-FFF2-40B4-BE49-F238E27FC236}">
                <a16:creationId xmlns:a16="http://schemas.microsoft.com/office/drawing/2014/main" id="{91C888A1-5AFD-4BBB-8D27-3FD6DF273AE9}"/>
              </a:ext>
            </a:extLst>
          </p:cNvPr>
          <p:cNvSpPr txBox="1"/>
          <p:nvPr/>
        </p:nvSpPr>
        <p:spPr>
          <a:xfrm>
            <a:off x="1115786" y="2139044"/>
            <a:ext cx="1019991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Segoe UI"/>
              </a:rPr>
              <a:t>Once the users are done with the experiment, they can choose to save the run results to retrieve later, or retrieve past experiment result to analyze</a:t>
            </a:r>
          </a:p>
        </p:txBody>
      </p:sp>
      <p:sp>
        <p:nvSpPr>
          <p:cNvPr id="31" name="TextBox 30">
            <a:extLst>
              <a:ext uri="{FF2B5EF4-FFF2-40B4-BE49-F238E27FC236}">
                <a16:creationId xmlns:a16="http://schemas.microsoft.com/office/drawing/2014/main" id="{D5AF1B51-2342-CB80-C105-88FC91187473}"/>
              </a:ext>
            </a:extLst>
          </p:cNvPr>
          <p:cNvSpPr txBox="1"/>
          <p:nvPr/>
        </p:nvSpPr>
        <p:spPr>
          <a:xfrm>
            <a:off x="1115786" y="2873829"/>
            <a:ext cx="10199913"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Segoe UI"/>
              </a:rPr>
              <a:t>Users information is saved in a PostgreSQL database and ready to be retrieved by users</a:t>
            </a:r>
          </a:p>
        </p:txBody>
      </p:sp>
    </p:spTree>
    <p:extLst>
      <p:ext uri="{BB962C8B-B14F-4D97-AF65-F5344CB8AC3E}">
        <p14:creationId xmlns:p14="http://schemas.microsoft.com/office/powerpoint/2010/main" val="25968336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C7BA09-E611-7990-7841-A5704ABF8339}"/>
              </a:ext>
            </a:extLst>
          </p:cNvPr>
          <p:cNvSpPr>
            <a:spLocks noGrp="1"/>
          </p:cNvSpPr>
          <p:nvPr>
            <p:ph type="title"/>
          </p:nvPr>
        </p:nvSpPr>
        <p:spPr/>
        <p:txBody>
          <a:bodyPr/>
          <a:lstStyle/>
          <a:p>
            <a:r>
              <a:rPr lang="zh-CN">
                <a:latin typeface="Microsoft YaHei UI Light"/>
                <a:ea typeface="Microsoft YaHei UI Light"/>
              </a:rPr>
              <a:t>UI </a:t>
            </a:r>
            <a:r>
              <a:rPr lang="en-US" altLang="zh-CN">
                <a:latin typeface="Microsoft YaHei UI Light"/>
                <a:ea typeface="Microsoft YaHei UI Light"/>
              </a:rPr>
              <a:t>d</a:t>
            </a:r>
            <a:r>
              <a:rPr lang="zh-CN">
                <a:latin typeface="Microsoft YaHei UI Light"/>
                <a:ea typeface="Microsoft YaHei UI Light"/>
              </a:rPr>
              <a:t>esign</a:t>
            </a:r>
            <a:endParaRPr lang="zh-CN"/>
          </a:p>
        </p:txBody>
      </p:sp>
      <p:sp>
        <p:nvSpPr>
          <p:cNvPr id="8" name="文本框 7">
            <a:extLst>
              <a:ext uri="{FF2B5EF4-FFF2-40B4-BE49-F238E27FC236}">
                <a16:creationId xmlns:a16="http://schemas.microsoft.com/office/drawing/2014/main" id="{C32EE9B1-E3B5-3211-7449-D81D4D41ECB9}"/>
              </a:ext>
            </a:extLst>
          </p:cNvPr>
          <p:cNvSpPr txBox="1"/>
          <p:nvPr/>
        </p:nvSpPr>
        <p:spPr>
          <a:xfrm>
            <a:off x="518284" y="5650756"/>
            <a:ext cx="11261678"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af-ZA" sz="1400" noProof="1"/>
              <a:t> This design in </a:t>
            </a:r>
            <a:r>
              <a:rPr lang="en-US" sz="1200" noProof="1">
                <a:solidFill>
                  <a:srgbClr val="0563C1"/>
                </a:solidFill>
                <a:ea typeface="+mn-lt"/>
                <a:cs typeface="+mn-lt"/>
                <a:hlinkClick r:id="rId4"/>
              </a:rPr>
              <a:t>Figma </a:t>
            </a:r>
            <a:r>
              <a:rPr lang="af-ZA" sz="1400" noProof="1"/>
              <a:t>showcases our Web App's Home page and Algorithm page. Our website should have user-friendly navigation, simple design, and efficient functionality, so users can focus on studying algorithms. As we expand our content, more algorithms will be added, ensuring an enriching experience for our users.</a:t>
            </a:r>
            <a:endParaRPr lang="zh-CN" altLang="en-US" sz="1400" noProof="1">
              <a:cs typeface="Segoe UI"/>
            </a:endParaRPr>
          </a:p>
        </p:txBody>
      </p:sp>
      <p:pic>
        <p:nvPicPr>
          <p:cNvPr id="3" name="Screen Recording 2023-10-16 at 7.21.01 PM">
            <a:hlinkClick r:id="" action="ppaction://media"/>
            <a:extLst>
              <a:ext uri="{FF2B5EF4-FFF2-40B4-BE49-F238E27FC236}">
                <a16:creationId xmlns:a16="http://schemas.microsoft.com/office/drawing/2014/main" id="{E6FCAD14-EC75-BA0F-D997-43D981ABFD6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82350" y="1359461"/>
            <a:ext cx="8027300" cy="4139077"/>
          </a:xfrm>
          <a:prstGeom prst="rect">
            <a:avLst/>
          </a:prstGeom>
        </p:spPr>
      </p:pic>
    </p:spTree>
    <p:extLst>
      <p:ext uri="{BB962C8B-B14F-4D97-AF65-F5344CB8AC3E}">
        <p14:creationId xmlns:p14="http://schemas.microsoft.com/office/powerpoint/2010/main" val="36849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normAutofit/>
          </a:bodyPr>
          <a:lstStyle/>
          <a:p>
            <a:r>
              <a:rPr lang="en-US" altLang="zh-CN">
                <a:latin typeface="Microsoft YaHei UI Light"/>
                <a:ea typeface="Microsoft YaHei UI Light"/>
                <a:cs typeface="Segoe UI Light"/>
              </a:rPr>
              <a:t>Technologies and tools we use</a:t>
            </a:r>
            <a:endParaRPr lang="en-US" altLang="zh-CN">
              <a:cs typeface="Segoe UI Light" panose="020B0502040204020203" pitchFamily="34" charset="0"/>
            </a:endParaRPr>
          </a:p>
        </p:txBody>
      </p:sp>
      <p:pic>
        <p:nvPicPr>
          <p:cNvPr id="17" name="Picture 16" descr="A screenshot of a computer&#10;&#10;Description automatically generated">
            <a:extLst>
              <a:ext uri="{FF2B5EF4-FFF2-40B4-BE49-F238E27FC236}">
                <a16:creationId xmlns:a16="http://schemas.microsoft.com/office/drawing/2014/main" id="{7BF0D199-A6C1-7D9D-C4E7-ED626B74EC49}"/>
              </a:ext>
            </a:extLst>
          </p:cNvPr>
          <p:cNvPicPr>
            <a:picLocks noChangeAspect="1"/>
          </p:cNvPicPr>
          <p:nvPr/>
        </p:nvPicPr>
        <p:blipFill>
          <a:blip r:embed="rId3"/>
          <a:stretch>
            <a:fillRect/>
          </a:stretch>
        </p:blipFill>
        <p:spPr>
          <a:xfrm>
            <a:off x="576943" y="2113094"/>
            <a:ext cx="11043556" cy="4451267"/>
          </a:xfrm>
          <a:prstGeom prst="rect">
            <a:avLst/>
          </a:prstGeom>
        </p:spPr>
      </p:pic>
      <p:sp>
        <p:nvSpPr>
          <p:cNvPr id="3" name="Rectangle: Rounded Corners 2">
            <a:extLst>
              <a:ext uri="{FF2B5EF4-FFF2-40B4-BE49-F238E27FC236}">
                <a16:creationId xmlns:a16="http://schemas.microsoft.com/office/drawing/2014/main" id="{6881581C-0C8E-B26D-0DD0-6F00B7B5FF51}"/>
              </a:ext>
            </a:extLst>
          </p:cNvPr>
          <p:cNvSpPr/>
          <p:nvPr/>
        </p:nvSpPr>
        <p:spPr>
          <a:xfrm>
            <a:off x="593416" y="1402619"/>
            <a:ext cx="1321698" cy="566442"/>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accent5">
                    <a:lumMod val="75000"/>
                  </a:schemeClr>
                </a:solidFill>
                <a:cs typeface="Segoe UI"/>
              </a:rPr>
              <a:t>Design</a:t>
            </a:r>
          </a:p>
        </p:txBody>
      </p:sp>
      <p:sp>
        <p:nvSpPr>
          <p:cNvPr id="5" name="Rectangle: Rounded Corners 4">
            <a:extLst>
              <a:ext uri="{FF2B5EF4-FFF2-40B4-BE49-F238E27FC236}">
                <a16:creationId xmlns:a16="http://schemas.microsoft.com/office/drawing/2014/main" id="{5456AB11-4DAE-4675-7E65-43B735FA77AE}"/>
              </a:ext>
            </a:extLst>
          </p:cNvPr>
          <p:cNvSpPr/>
          <p:nvPr/>
        </p:nvSpPr>
        <p:spPr>
          <a:xfrm>
            <a:off x="3230070" y="1402619"/>
            <a:ext cx="2683858" cy="566442"/>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accent5">
                    <a:lumMod val="75000"/>
                  </a:schemeClr>
                </a:solidFill>
                <a:cs typeface="Segoe UI"/>
              </a:rPr>
              <a:t>Project Management</a:t>
            </a:r>
            <a:endParaRPr lang="en-US"/>
          </a:p>
        </p:txBody>
      </p:sp>
      <p:sp>
        <p:nvSpPr>
          <p:cNvPr id="6" name="Rectangle: Rounded Corners 5">
            <a:extLst>
              <a:ext uri="{FF2B5EF4-FFF2-40B4-BE49-F238E27FC236}">
                <a16:creationId xmlns:a16="http://schemas.microsoft.com/office/drawing/2014/main" id="{2D35592E-00B6-F7FB-D326-E3FB4F8847EC}"/>
              </a:ext>
            </a:extLst>
          </p:cNvPr>
          <p:cNvSpPr/>
          <p:nvPr/>
        </p:nvSpPr>
        <p:spPr>
          <a:xfrm>
            <a:off x="7532334" y="1402619"/>
            <a:ext cx="1915115" cy="566442"/>
          </a:xfrm>
          <a:prstGeom prst="round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solidFill>
                  <a:schemeClr val="accent5">
                    <a:lumMod val="75000"/>
                  </a:schemeClr>
                </a:solidFill>
                <a:cs typeface="Segoe UI"/>
              </a:rPr>
              <a:t>Documentation</a:t>
            </a:r>
            <a:endParaRPr lang="en-US"/>
          </a:p>
        </p:txBody>
      </p:sp>
      <p:pic>
        <p:nvPicPr>
          <p:cNvPr id="7" name="Picture 6" descr="Figma logo transparent PNG - StickPNG">
            <a:extLst>
              <a:ext uri="{FF2B5EF4-FFF2-40B4-BE49-F238E27FC236}">
                <a16:creationId xmlns:a16="http://schemas.microsoft.com/office/drawing/2014/main" id="{BFAB868B-FC3A-0FE8-2945-2F44BF4F2365}"/>
              </a:ext>
            </a:extLst>
          </p:cNvPr>
          <p:cNvPicPr>
            <a:picLocks noChangeAspect="1"/>
          </p:cNvPicPr>
          <p:nvPr/>
        </p:nvPicPr>
        <p:blipFill>
          <a:blip r:embed="rId4"/>
          <a:stretch>
            <a:fillRect/>
          </a:stretch>
        </p:blipFill>
        <p:spPr>
          <a:xfrm>
            <a:off x="1912419" y="1428244"/>
            <a:ext cx="1138278" cy="569139"/>
          </a:xfrm>
          <a:prstGeom prst="rect">
            <a:avLst/>
          </a:prstGeom>
        </p:spPr>
      </p:pic>
      <p:pic>
        <p:nvPicPr>
          <p:cNvPr id="8" name="Picture 7" descr="Jira Logo and symbol, meaning, history, PNG">
            <a:extLst>
              <a:ext uri="{FF2B5EF4-FFF2-40B4-BE49-F238E27FC236}">
                <a16:creationId xmlns:a16="http://schemas.microsoft.com/office/drawing/2014/main" id="{C61B4BDD-B824-5193-FA19-83AEE9369A7B}"/>
              </a:ext>
            </a:extLst>
          </p:cNvPr>
          <p:cNvPicPr>
            <a:picLocks noChangeAspect="1"/>
          </p:cNvPicPr>
          <p:nvPr/>
        </p:nvPicPr>
        <p:blipFill>
          <a:blip r:embed="rId5"/>
          <a:stretch>
            <a:fillRect/>
          </a:stretch>
        </p:blipFill>
        <p:spPr>
          <a:xfrm>
            <a:off x="5951693" y="1278050"/>
            <a:ext cx="1306864" cy="883017"/>
          </a:xfrm>
          <a:prstGeom prst="rect">
            <a:avLst/>
          </a:prstGeom>
        </p:spPr>
      </p:pic>
      <p:pic>
        <p:nvPicPr>
          <p:cNvPr id="9" name="Picture 8" descr="Virtru Secure Share for Confluence">
            <a:extLst>
              <a:ext uri="{FF2B5EF4-FFF2-40B4-BE49-F238E27FC236}">
                <a16:creationId xmlns:a16="http://schemas.microsoft.com/office/drawing/2014/main" id="{849C7093-B7FC-BB48-5D3C-686F74AF4AFA}"/>
              </a:ext>
            </a:extLst>
          </p:cNvPr>
          <p:cNvPicPr>
            <a:picLocks noChangeAspect="1"/>
          </p:cNvPicPr>
          <p:nvPr/>
        </p:nvPicPr>
        <p:blipFill>
          <a:blip r:embed="rId6"/>
          <a:stretch>
            <a:fillRect/>
          </a:stretch>
        </p:blipFill>
        <p:spPr>
          <a:xfrm>
            <a:off x="9444754" y="1091750"/>
            <a:ext cx="1772156" cy="1181438"/>
          </a:xfrm>
          <a:prstGeom prst="rect">
            <a:avLst/>
          </a:prstGeom>
        </p:spPr>
      </p:pic>
    </p:spTree>
    <p:extLst>
      <p:ext uri="{BB962C8B-B14F-4D97-AF65-F5344CB8AC3E}">
        <p14:creationId xmlns:p14="http://schemas.microsoft.com/office/powerpoint/2010/main" val="132867600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rtlCol="0"/>
          <a:lstStyle/>
          <a:p>
            <a:r>
              <a:rPr lang="zh-CN">
                <a:latin typeface="Microsoft YaHei UI Light"/>
                <a:ea typeface="Microsoft YaHei UI Light"/>
                <a:cs typeface="Segoe UI Light"/>
              </a:rPr>
              <a:t>Key high-level requirements</a:t>
            </a:r>
          </a:p>
        </p:txBody>
      </p:sp>
      <p:sp>
        <p:nvSpPr>
          <p:cNvPr id="25" name="内容占位符 17"/>
          <p:cNvSpPr txBox="1">
            <a:spLocks/>
          </p:cNvSpPr>
          <p:nvPr/>
        </p:nvSpPr>
        <p:spPr>
          <a:xfrm>
            <a:off x="561662" y="1455491"/>
            <a:ext cx="10975553" cy="340807"/>
          </a:xfrm>
          <a:prstGeom prst="rect">
            <a:avLst/>
          </a:prstGeom>
          <a:solidFill>
            <a:schemeClr val="accent2">
              <a:lumMod val="20000"/>
              <a:lumOff val="80000"/>
            </a:schemeClr>
          </a:solidFill>
        </p:spPr>
        <p:txBody>
          <a:bodyPr vert="horz" lIns="91440" tIns="45720" rIns="91440" bIns="45720" rtlCol="0" anchor="t">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altLang="zh-CN" sz="1600">
                <a:latin typeface="Microsoft YaHei UI"/>
                <a:ea typeface="Microsoft YaHei UI"/>
                <a:cs typeface="Segoe UI"/>
              </a:rPr>
              <a:t>User stories by Epic</a:t>
            </a:r>
            <a:endParaRPr lang="zh-CN" altLang="en-US" sz="1600">
              <a:latin typeface="Microsoft YaHei UI"/>
              <a:ea typeface="Microsoft YaHei UI"/>
              <a:cs typeface="Segoe UI"/>
            </a:endParaRPr>
          </a:p>
        </p:txBody>
      </p:sp>
      <p:sp>
        <p:nvSpPr>
          <p:cNvPr id="39" name="文本框 38" descr="编号 4"/>
          <p:cNvSpPr txBox="1">
            <a:spLocks noChangeAspect="1"/>
          </p:cNvSpPr>
          <p:nvPr/>
        </p:nvSpPr>
        <p:spPr bwMode="blackWhite">
          <a:xfrm>
            <a:off x="520666" y="4903298"/>
            <a:ext cx="558179" cy="369332"/>
          </a:xfrm>
          <a:prstGeom prst="rect">
            <a:avLst/>
          </a:prstGeom>
          <a:noFill/>
        </p:spPr>
        <p:txBody>
          <a:bodyPr wrap="square" rtlCol="0">
            <a:spAutoFit/>
          </a:bodyPr>
          <a:lstStyle/>
          <a:p>
            <a:pPr algn="ctr" rtl="0"/>
            <a:r>
              <a:rPr lang="en-US" altLang="zh-CN" b="1">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4</a:t>
            </a:r>
          </a:p>
        </p:txBody>
      </p:sp>
      <p:sp>
        <p:nvSpPr>
          <p:cNvPr id="40" name="内容占位符 17"/>
          <p:cNvSpPr txBox="1">
            <a:spLocks/>
          </p:cNvSpPr>
          <p:nvPr/>
        </p:nvSpPr>
        <p:spPr>
          <a:xfrm>
            <a:off x="1056513" y="5177572"/>
            <a:ext cx="4504252" cy="56353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rtl="0">
              <a:spcAft>
                <a:spcPts val="2000"/>
              </a:spcAft>
              <a:buNone/>
              <a:defRPr/>
            </a:pPr>
            <a:endParaRPr lang="zh-CN" altLang="en-US">
              <a:solidFill>
                <a:prstClr val="black">
                  <a:lumMod val="75000"/>
                  <a:lumOff val="25000"/>
                </a:prstClr>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pic>
        <p:nvPicPr>
          <p:cNvPr id="2" name="Picture 1" descr="A screenshot of a computer&#10;&#10;Description automatically generated">
            <a:extLst>
              <a:ext uri="{FF2B5EF4-FFF2-40B4-BE49-F238E27FC236}">
                <a16:creationId xmlns:a16="http://schemas.microsoft.com/office/drawing/2014/main" id="{B7F1DF18-F096-43A9-4266-77285F71A9BB}"/>
              </a:ext>
            </a:extLst>
          </p:cNvPr>
          <p:cNvPicPr>
            <a:picLocks noChangeAspect="1"/>
          </p:cNvPicPr>
          <p:nvPr/>
        </p:nvPicPr>
        <p:blipFill>
          <a:blip r:embed="rId3"/>
          <a:stretch>
            <a:fillRect/>
          </a:stretch>
        </p:blipFill>
        <p:spPr>
          <a:xfrm>
            <a:off x="563479" y="1797717"/>
            <a:ext cx="10974804" cy="4114803"/>
          </a:xfrm>
          <a:prstGeom prst="rect">
            <a:avLst/>
          </a:prstGeom>
        </p:spPr>
      </p:pic>
    </p:spTree>
    <p:extLst>
      <p:ext uri="{BB962C8B-B14F-4D97-AF65-F5344CB8AC3E}">
        <p14:creationId xmlns:p14="http://schemas.microsoft.com/office/powerpoint/2010/main" val="353927834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rtlCol="0"/>
          <a:lstStyle/>
          <a:p>
            <a:r>
              <a:rPr lang="en-US" altLang="zh-CN">
                <a:latin typeface="Microsoft YaHei UI Light"/>
                <a:ea typeface="Microsoft YaHei UI Light"/>
                <a:cs typeface="Segoe UI Light"/>
              </a:rPr>
              <a:t>R</a:t>
            </a:r>
            <a:r>
              <a:rPr lang="zh-CN">
                <a:latin typeface="Microsoft YaHei UI Light"/>
                <a:ea typeface="Microsoft YaHei UI Light"/>
                <a:cs typeface="Segoe UI Light"/>
              </a:rPr>
              <a:t>i</a:t>
            </a:r>
            <a:r>
              <a:rPr lang="en-US" altLang="zh-CN" err="1">
                <a:latin typeface="Microsoft YaHei UI Light"/>
                <a:ea typeface="Microsoft YaHei UI Light"/>
                <a:cs typeface="Segoe UI Light"/>
              </a:rPr>
              <a:t>sk</a:t>
            </a:r>
            <a:r>
              <a:rPr lang="zh-CN">
                <a:latin typeface="Microsoft YaHei UI Light"/>
                <a:ea typeface="Microsoft YaHei UI Light"/>
                <a:cs typeface="Segoe UI Light"/>
              </a:rPr>
              <a:t>s</a:t>
            </a:r>
            <a:endParaRPr lang="en-US" altLang="zh-CN"/>
          </a:p>
        </p:txBody>
      </p:sp>
      <p:sp>
        <p:nvSpPr>
          <p:cNvPr id="39" name="文本框 38" descr="编号 4"/>
          <p:cNvSpPr txBox="1">
            <a:spLocks noChangeAspect="1"/>
          </p:cNvSpPr>
          <p:nvPr/>
        </p:nvSpPr>
        <p:spPr bwMode="blackWhite">
          <a:xfrm>
            <a:off x="520666" y="4903298"/>
            <a:ext cx="558179" cy="369332"/>
          </a:xfrm>
          <a:prstGeom prst="rect">
            <a:avLst/>
          </a:prstGeom>
          <a:noFill/>
        </p:spPr>
        <p:txBody>
          <a:bodyPr wrap="square" rtlCol="0">
            <a:spAutoFit/>
          </a:bodyPr>
          <a:lstStyle/>
          <a:p>
            <a:pPr algn="ctr" rtl="0"/>
            <a:r>
              <a:rPr lang="en-US" altLang="zh-CN" b="1">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4</a:t>
            </a:r>
          </a:p>
        </p:txBody>
      </p:sp>
      <p:sp>
        <p:nvSpPr>
          <p:cNvPr id="40" name="内容占位符 17"/>
          <p:cNvSpPr txBox="1">
            <a:spLocks/>
          </p:cNvSpPr>
          <p:nvPr/>
        </p:nvSpPr>
        <p:spPr>
          <a:xfrm>
            <a:off x="1056513" y="5177572"/>
            <a:ext cx="4504252" cy="563538"/>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rtl="0">
              <a:spcAft>
                <a:spcPts val="2000"/>
              </a:spcAft>
              <a:buNone/>
              <a:defRPr/>
            </a:pPr>
            <a:endParaRPr lang="zh-CN" altLang="en-US">
              <a:solidFill>
                <a:prstClr val="black">
                  <a:lumMod val="75000"/>
                  <a:lumOff val="25000"/>
                </a:prstClr>
              </a:solidFill>
              <a:latin typeface="Microsoft YaHei UI" panose="020B0503020204020204" pitchFamily="34" charset="-122"/>
              <a:ea typeface="Microsoft YaHei UI" panose="020B0503020204020204" pitchFamily="34" charset="-122"/>
              <a:cs typeface="Segoe UI" panose="020B0502040204020203" pitchFamily="34" charset="0"/>
            </a:endParaRPr>
          </a:p>
        </p:txBody>
      </p:sp>
      <p:grpSp>
        <p:nvGrpSpPr>
          <p:cNvPr id="7" name="组 17" descr="带有编号 1（表示第 1 步）的小圆圈">
            <a:extLst>
              <a:ext uri="{FF2B5EF4-FFF2-40B4-BE49-F238E27FC236}">
                <a16:creationId xmlns:a16="http://schemas.microsoft.com/office/drawing/2014/main" id="{77974D61-3F66-CD60-2F43-DB91110A05BD}"/>
              </a:ext>
            </a:extLst>
          </p:cNvPr>
          <p:cNvGrpSpPr/>
          <p:nvPr/>
        </p:nvGrpSpPr>
        <p:grpSpPr bwMode="blackWhite">
          <a:xfrm>
            <a:off x="590929" y="1522153"/>
            <a:ext cx="558179" cy="409838"/>
            <a:chOff x="6953426" y="711274"/>
            <a:chExt cx="558179" cy="409838"/>
          </a:xfrm>
        </p:grpSpPr>
        <p:sp>
          <p:nvSpPr>
            <p:cNvPr id="5" name="椭圆形 18" descr="小圆圈">
              <a:extLst>
                <a:ext uri="{FF2B5EF4-FFF2-40B4-BE49-F238E27FC236}">
                  <a16:creationId xmlns:a16="http://schemas.microsoft.com/office/drawing/2014/main" id="{8E0B1A7A-A73A-F3FC-56F2-95E4FD8BC3D5}"/>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sp>
          <p:nvSpPr>
            <p:cNvPr id="6" name="文本框 19" descr="编号 1">
              <a:extLst>
                <a:ext uri="{FF2B5EF4-FFF2-40B4-BE49-F238E27FC236}">
                  <a16:creationId xmlns:a16="http://schemas.microsoft.com/office/drawing/2014/main" id="{91BD4F6A-0C9F-A011-28A1-53CD05537CCE}"/>
                </a:ext>
              </a:extLst>
            </p:cNvPr>
            <p:cNvSpPr txBox="1">
              <a:spLocks noChangeAspect="1"/>
            </p:cNvSpPr>
            <p:nvPr/>
          </p:nvSpPr>
          <p:spPr bwMode="blackWhite">
            <a:xfrm>
              <a:off x="6953426" y="727564"/>
              <a:ext cx="558179" cy="369332"/>
            </a:xfrm>
            <a:prstGeom prst="rect">
              <a:avLst/>
            </a:prstGeom>
            <a:noFill/>
          </p:spPr>
          <p:txBody>
            <a:bodyPr wrap="square" rtlCol="0">
              <a:spAutoFit/>
            </a:bodyPr>
            <a:lstStyle/>
            <a:p>
              <a:pPr algn="ctr" rtl="0"/>
              <a:r>
                <a:rPr lang="en-US" altLang="zh-CN" b="1">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1</a:t>
              </a:r>
            </a:p>
          </p:txBody>
        </p:sp>
      </p:grpSp>
      <p:sp>
        <p:nvSpPr>
          <p:cNvPr id="9" name="TextBox 8">
            <a:extLst>
              <a:ext uri="{FF2B5EF4-FFF2-40B4-BE49-F238E27FC236}">
                <a16:creationId xmlns:a16="http://schemas.microsoft.com/office/drawing/2014/main" id="{71194445-5612-93CB-2614-822FCB65F15F}"/>
              </a:ext>
            </a:extLst>
          </p:cNvPr>
          <p:cNvSpPr txBox="1"/>
          <p:nvPr/>
        </p:nvSpPr>
        <p:spPr>
          <a:xfrm>
            <a:off x="1147948" y="1431966"/>
            <a:ext cx="1000397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ea typeface="+mn-lt"/>
                <a:cs typeface="+mn-lt"/>
              </a:rPr>
              <a:t>Beside Xinyue, we are all pretty new to Web development, so we need to factor extra time for each user story that is related to web.</a:t>
            </a:r>
            <a:endParaRPr lang="en-US" dirty="0"/>
          </a:p>
        </p:txBody>
      </p:sp>
      <p:grpSp>
        <p:nvGrpSpPr>
          <p:cNvPr id="10" name="组 17" descr="带有编号 1（表示第 1 步）的小圆圈">
            <a:extLst>
              <a:ext uri="{FF2B5EF4-FFF2-40B4-BE49-F238E27FC236}">
                <a16:creationId xmlns:a16="http://schemas.microsoft.com/office/drawing/2014/main" id="{C31D8B74-3947-69B4-BEF9-E9AF57061DD3}"/>
              </a:ext>
            </a:extLst>
          </p:cNvPr>
          <p:cNvGrpSpPr/>
          <p:nvPr/>
        </p:nvGrpSpPr>
        <p:grpSpPr bwMode="blackWhite">
          <a:xfrm>
            <a:off x="600825" y="2699789"/>
            <a:ext cx="558179" cy="409838"/>
            <a:chOff x="6953426" y="711274"/>
            <a:chExt cx="558179" cy="409838"/>
          </a:xfrm>
        </p:grpSpPr>
        <p:sp>
          <p:nvSpPr>
            <p:cNvPr id="11" name="椭圆形 18" descr="小圆圈">
              <a:extLst>
                <a:ext uri="{FF2B5EF4-FFF2-40B4-BE49-F238E27FC236}">
                  <a16:creationId xmlns:a16="http://schemas.microsoft.com/office/drawing/2014/main" id="{607D84E7-8C43-0653-0AB8-8F7ED40528DD}"/>
                </a:ext>
              </a:extLst>
            </p:cNvPr>
            <p:cNvSpPr/>
            <p:nvPr/>
          </p:nvSpPr>
          <p:spPr bwMode="blackWhite">
            <a:xfrm>
              <a:off x="7025069" y="711274"/>
              <a:ext cx="409838" cy="409838"/>
            </a:xfrm>
            <a:prstGeom prst="ellipse">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sp>
          <p:nvSpPr>
            <p:cNvPr id="12" name="文本框 19" descr="编号 1">
              <a:extLst>
                <a:ext uri="{FF2B5EF4-FFF2-40B4-BE49-F238E27FC236}">
                  <a16:creationId xmlns:a16="http://schemas.microsoft.com/office/drawing/2014/main" id="{C752F8FF-B4B0-9A21-B049-0DC36B4C5250}"/>
                </a:ext>
              </a:extLst>
            </p:cNvPr>
            <p:cNvSpPr txBox="1">
              <a:spLocks noChangeAspect="1"/>
            </p:cNvSpPr>
            <p:nvPr/>
          </p:nvSpPr>
          <p:spPr bwMode="blackWhite">
            <a:xfrm>
              <a:off x="6953426" y="727564"/>
              <a:ext cx="558179" cy="369332"/>
            </a:xfrm>
            <a:prstGeom prst="rect">
              <a:avLst/>
            </a:prstGeom>
            <a:noFill/>
          </p:spPr>
          <p:txBody>
            <a:bodyPr wrap="square" lIns="91440" tIns="45720" rIns="91440" bIns="45720" rtlCol="0" anchor="t">
              <a:spAutoFit/>
            </a:bodyPr>
            <a:lstStyle/>
            <a:p>
              <a:pPr algn="ctr" rtl="0"/>
              <a:r>
                <a:rPr lang="en-US" altLang="zh-CN" b="1">
                  <a:solidFill>
                    <a:schemeClr val="bg1"/>
                  </a:solidFill>
                  <a:latin typeface="Microsoft YaHei UI" panose="020B0503020204020204" pitchFamily="34" charset="-122"/>
                  <a:ea typeface="Microsoft YaHei UI" panose="020B0503020204020204" pitchFamily="34" charset="-122"/>
                  <a:cs typeface="Segoe UI Semibold" panose="020B0702040204020203" pitchFamily="34" charset="0"/>
                </a:rPr>
                <a:t>2</a:t>
              </a:r>
            </a:p>
          </p:txBody>
        </p:sp>
      </p:grpSp>
      <p:sp>
        <p:nvSpPr>
          <p:cNvPr id="13" name="TextBox 12">
            <a:extLst>
              <a:ext uri="{FF2B5EF4-FFF2-40B4-BE49-F238E27FC236}">
                <a16:creationId xmlns:a16="http://schemas.microsoft.com/office/drawing/2014/main" id="{8F262206-0C22-BE4F-6162-D11CB239CAD0}"/>
              </a:ext>
            </a:extLst>
          </p:cNvPr>
          <p:cNvSpPr txBox="1"/>
          <p:nvPr/>
        </p:nvSpPr>
        <p:spPr>
          <a:xfrm>
            <a:off x="1187532" y="2619498"/>
            <a:ext cx="10003971"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Segoe UI"/>
              </a:rPr>
              <a:t>It takes time also to do research on developer tools applicable for ReactJS, such as test framework, linter, document builder, so we take an incremental approach to code quality. Tools are integrated on a rolling basis, and we refactor our code base later.</a:t>
            </a:r>
          </a:p>
        </p:txBody>
      </p:sp>
    </p:spTree>
    <p:extLst>
      <p:ext uri="{BB962C8B-B14F-4D97-AF65-F5344CB8AC3E}">
        <p14:creationId xmlns:p14="http://schemas.microsoft.com/office/powerpoint/2010/main" val="372123201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自定义">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60957307_TF10001108_Win32" id="{08D89365-2E4C-432D-9349-8DF9B80AEEA1}" vid="{010FF314-90DF-4A21-BD0D-ADCBA34234AC}"/>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{6D87B1D5-10E8-4B89-87B3-6A404F40DCCE}tf10001108_win32</Template>
  <Application>Microsoft Office PowerPoint</Application>
  <PresentationFormat>Widescreen</PresentationFormat>
  <Slides>13</Slides>
  <Notes>9</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自定义</vt:lpstr>
      <vt:lpstr>Algo-Shadow          （Algorithm visualizer）                            Team 6</vt:lpstr>
      <vt:lpstr>Meet the team</vt:lpstr>
      <vt:lpstr>Agenda for today</vt:lpstr>
      <vt:lpstr>Problem statement</vt:lpstr>
      <vt:lpstr>Product introduction</vt:lpstr>
      <vt:lpstr>UI design</vt:lpstr>
      <vt:lpstr>Technologies and tools we use</vt:lpstr>
      <vt:lpstr>Key high-level requirements</vt:lpstr>
      <vt:lpstr>Risks</vt:lpstr>
      <vt:lpstr>Our Milestones</vt:lpstr>
      <vt:lpstr>DEMO: Heap</vt:lpstr>
      <vt:lpstr>DEMO</vt:lpstr>
      <vt:lpstr>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Algo-Shadow</dc:title>
  <dc:creator>Chen, Fengyun</dc:creator>
  <cp:keywords/>
  <cp:revision>59</cp:revision>
  <dcterms:created xsi:type="dcterms:W3CDTF">2023-10-12T18:28:12Z</dcterms:created>
  <dcterms:modified xsi:type="dcterms:W3CDTF">2023-10-17T18:47:03Z</dcterms:modified>
</cp:coreProperties>
</file>